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media1.m4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2088" y="289099"/>
            <a:ext cx="9753603" cy="6505789"/>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2263775" y="613833"/>
            <a:ext cx="12401550" cy="82677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4086225" y="2586566"/>
            <a:ext cx="9429750" cy="62865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14"/>
          </p:nvPr>
        </p:nvSpPr>
        <p:spPr>
          <a:xfrm>
            <a:off x="6502400" y="889000"/>
            <a:ext cx="5867400" cy="3911601"/>
          </a:xfrm>
          <a:prstGeom prst="rect">
            <a:avLst/>
          </a:prstGeom>
        </p:spPr>
        <p:txBody>
          <a:bodyPr lIns="91439" tIns="45719" rIns="91439" bIns="45719" anchor="t">
            <a:noAutofit/>
          </a:bodyPr>
          <a:lstStyle/>
          <a:p>
            <a:pPr/>
          </a:p>
        </p:txBody>
      </p:sp>
      <p:sp>
        <p:nvSpPr>
          <p:cNvPr id="85" name="Image"/>
          <p:cNvSpPr/>
          <p:nvPr>
            <p:ph type="pic" idx="15"/>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 Id="rId3" Type="http://schemas.openxmlformats.org/officeDocument/2006/relationships/image" Target="../media/image13.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image" Target="../media/image16.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22.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2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 Id="rId3" Type="http://schemas.openxmlformats.org/officeDocument/2006/relationships/image" Target="../media/image24.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 Id="rId3" Type="http://schemas.openxmlformats.org/officeDocument/2006/relationships/image" Target="../media/image26.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 Id="rId3" Type="http://schemas.openxmlformats.org/officeDocument/2006/relationships/image" Target="../media/image28.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 Id="rId3" Type="http://schemas.openxmlformats.org/officeDocument/2006/relationships/image" Target="../media/image32.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eg"/><Relationship Id="rId3" Type="http://schemas.openxmlformats.org/officeDocument/2006/relationships/image" Target="../media/image34.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4v"/><Relationship Id="rId3" Type="http://schemas.microsoft.com/office/2007/relationships/media" Target="../media/media1.m4v"/><Relationship Id="rId4" Type="http://schemas.openxmlformats.org/officeDocument/2006/relationships/image" Target="../media/image1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IMG_1266.psd" descr="IMG_1266.psd"/>
          <p:cNvPicPr>
            <a:picLocks noChangeAspect="1"/>
          </p:cNvPicPr>
          <p:nvPr/>
        </p:nvPicPr>
        <p:blipFill>
          <a:blip r:embed="rId2">
            <a:extLst/>
          </a:blip>
          <a:srcRect l="3159" t="0" r="3159" b="3159"/>
          <a:stretch>
            <a:fillRect/>
          </a:stretch>
        </p:blipFill>
        <p:spPr>
          <a:xfrm>
            <a:off x="-175592" y="-96806"/>
            <a:ext cx="14233197" cy="11034956"/>
          </a:xfrm>
          <a:prstGeom prst="rect">
            <a:avLst/>
          </a:prstGeom>
          <a:ln w="12700">
            <a:miter lim="400000"/>
          </a:ln>
        </p:spPr>
      </p:pic>
      <p:sp>
        <p:nvSpPr>
          <p:cNvPr id="120" name="Talki"/>
          <p:cNvSpPr txBox="1"/>
          <p:nvPr>
            <p:ph type="ctrTitle"/>
          </p:nvPr>
        </p:nvSpPr>
        <p:spPr>
          <a:xfrm>
            <a:off x="755656" y="-832645"/>
            <a:ext cx="11231242" cy="4054010"/>
          </a:xfrm>
          <a:prstGeom prst="rect">
            <a:avLst/>
          </a:prstGeom>
        </p:spPr>
        <p:txBody>
          <a:bodyPr anchor="ct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pc="287" sz="11500">
                <a:solidFill>
                  <a:srgbClr val="9800F9"/>
                </a:solidFill>
                <a:latin typeface="pencilPete FONT"/>
                <a:ea typeface="pencilPete FONT"/>
                <a:cs typeface="pencilPete FONT"/>
                <a:sym typeface="pencilPete FONT"/>
              </a:defRPr>
            </a:lvl1pPr>
          </a:lstStyle>
          <a:p>
            <a:pPr/>
            <a:r>
              <a:t>Talki</a:t>
            </a:r>
          </a:p>
        </p:txBody>
      </p:sp>
      <p:sp>
        <p:nvSpPr>
          <p:cNvPr id="121" name="Learning Languages through play in early childhood"/>
          <p:cNvSpPr txBox="1"/>
          <p:nvPr>
            <p:ph type="subTitle" sz="quarter" idx="1"/>
          </p:nvPr>
        </p:nvSpPr>
        <p:spPr>
          <a:xfrm>
            <a:off x="2479595" y="5724663"/>
            <a:ext cx="7783364" cy="1420318"/>
          </a:xfrm>
          <a:prstGeom prst="rect">
            <a:avLst/>
          </a:prstGeom>
        </p:spPr>
        <p:txBody>
          <a:bodyPr/>
          <a:lstStyle>
            <a:lvl1pPr>
              <a:defRPr>
                <a:latin typeface="Avenir Next Medium"/>
                <a:ea typeface="Avenir Next Medium"/>
                <a:cs typeface="Avenir Next Medium"/>
                <a:sym typeface="Avenir Next Medium"/>
              </a:defRPr>
            </a:lvl1pPr>
          </a:lstStyle>
          <a:p>
            <a:pPr/>
            <a:r>
              <a:t>Learning Languages through play in early childhood </a:t>
            </a:r>
          </a:p>
        </p:txBody>
      </p:sp>
      <p:sp>
        <p:nvSpPr>
          <p:cNvPr id="122" name="Master of Advanced Studies in Interaction Design"/>
          <p:cNvSpPr txBox="1"/>
          <p:nvPr/>
        </p:nvSpPr>
        <p:spPr>
          <a:xfrm>
            <a:off x="5733555" y="9052759"/>
            <a:ext cx="703966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Avenir Next"/>
                <a:ea typeface="Avenir Next"/>
                <a:cs typeface="Avenir Next"/>
                <a:sym typeface="Avenir Next"/>
              </a:defRPr>
            </a:pPr>
            <a:r>
              <a:rPr b="0"/>
              <a:t>Master of Advanced Studies in Interaction Design</a:t>
            </a:r>
            <a:r>
              <a:t> </a:t>
            </a:r>
          </a:p>
        </p:txBody>
      </p:sp>
      <p:sp>
        <p:nvSpPr>
          <p:cNvPr id="123" name="Caterine Apruzzese"/>
          <p:cNvSpPr txBox="1"/>
          <p:nvPr/>
        </p:nvSpPr>
        <p:spPr>
          <a:xfrm>
            <a:off x="9100218" y="8328662"/>
            <a:ext cx="2898954"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0">
                <a:latin typeface="Avenir Next"/>
                <a:ea typeface="Avenir Next"/>
                <a:cs typeface="Avenir Next"/>
                <a:sym typeface="Avenir Next"/>
              </a:rPr>
              <a:t>Caterine Apruzzese</a:t>
            </a: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What is Talki made of?"/>
          <p:cNvSpPr txBox="1"/>
          <p:nvPr/>
        </p:nvSpPr>
        <p:spPr>
          <a:xfrm>
            <a:off x="3823971" y="601915"/>
            <a:ext cx="5356857" cy="7157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rPr b="0">
                <a:latin typeface="Helvetica"/>
                <a:ea typeface="Helvetica"/>
                <a:cs typeface="Helvetica"/>
                <a:sym typeface="Helvetica"/>
              </a:rPr>
              <a:t>What is Talki made of?</a:t>
            </a:r>
            <a:r>
              <a:t> </a:t>
            </a:r>
          </a:p>
        </p:txBody>
      </p:sp>
      <p:sp>
        <p:nvSpPr>
          <p:cNvPr id="170" name="Talki uses computer vision/machine learning  to recognise objects it sees…"/>
          <p:cNvSpPr txBox="1"/>
          <p:nvPr/>
        </p:nvSpPr>
        <p:spPr>
          <a:xfrm>
            <a:off x="1157884" y="1727373"/>
            <a:ext cx="9994536" cy="167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3375" indent="-333375">
              <a:buSzPct val="145000"/>
              <a:buChar char="•"/>
              <a:defRPr b="0" sz="2100">
                <a:latin typeface="Avenir Next"/>
                <a:ea typeface="Avenir Next"/>
                <a:cs typeface="Avenir Next"/>
                <a:sym typeface="Avenir Next"/>
              </a:defRPr>
            </a:pPr>
            <a:r>
              <a:t> Talki uses computer vision/machine learning  to recognise objects it sees</a:t>
            </a:r>
          </a:p>
          <a:p>
            <a:pPr marL="333375" indent="-333375">
              <a:buSzPct val="145000"/>
              <a:buChar char="•"/>
              <a:defRPr b="0" sz="2100">
                <a:latin typeface="Avenir Next"/>
                <a:ea typeface="Avenir Next"/>
                <a:cs typeface="Avenir Next"/>
                <a:sym typeface="Avenir Next"/>
              </a:defRPr>
            </a:pPr>
            <a:r>
              <a:t>It uses no screens, or any other interfaces associated to digital devices </a:t>
            </a:r>
          </a:p>
          <a:p>
            <a:pPr marL="333375" indent="-333375">
              <a:buSzPct val="145000"/>
              <a:buChar char="•"/>
              <a:defRPr b="0">
                <a:latin typeface="Avenir Next"/>
                <a:ea typeface="Avenir Next"/>
                <a:cs typeface="Avenir Next"/>
                <a:sym typeface="Avenir Next"/>
              </a:defRPr>
            </a:pPr>
          </a:p>
        </p:txBody>
      </p:sp>
      <p:pic>
        <p:nvPicPr>
          <p:cNvPr id="171" name="unknown.jpg" descr="unknown.jpg"/>
          <p:cNvPicPr>
            <a:picLocks noChangeAspect="1"/>
          </p:cNvPicPr>
          <p:nvPr/>
        </p:nvPicPr>
        <p:blipFill>
          <a:blip r:embed="rId2">
            <a:extLst/>
          </a:blip>
          <a:stretch>
            <a:fillRect/>
          </a:stretch>
        </p:blipFill>
        <p:spPr>
          <a:xfrm>
            <a:off x="488439" y="4362169"/>
            <a:ext cx="2890509" cy="3854011"/>
          </a:xfrm>
          <a:prstGeom prst="rect">
            <a:avLst/>
          </a:prstGeom>
          <a:ln w="12700">
            <a:miter lim="400000"/>
          </a:ln>
        </p:spPr>
      </p:pic>
      <p:sp>
        <p:nvSpPr>
          <p:cNvPr id="172" name="Text"/>
          <p:cNvSpPr txBox="1"/>
          <p:nvPr/>
        </p:nvSpPr>
        <p:spPr>
          <a:xfrm>
            <a:off x="-7053386" y="-5878681"/>
            <a:ext cx="1270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2800"/>
              </a:lnSpc>
              <a:defRPr b="0" sz="1200">
                <a:latin typeface="Times"/>
                <a:ea typeface="Times"/>
                <a:cs typeface="Times"/>
                <a:sym typeface="Times"/>
              </a:defRPr>
            </a:pPr>
          </a:p>
        </p:txBody>
      </p:sp>
      <p:sp>
        <p:nvSpPr>
          <p:cNvPr id="173" name="Camera"/>
          <p:cNvSpPr txBox="1"/>
          <p:nvPr/>
        </p:nvSpPr>
        <p:spPr>
          <a:xfrm>
            <a:off x="1289651" y="3813471"/>
            <a:ext cx="128808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0">
                <a:latin typeface="Avenir Next"/>
                <a:ea typeface="Avenir Next"/>
                <a:cs typeface="Avenir Next"/>
                <a:sym typeface="Avenir Next"/>
              </a:rPr>
              <a:t>Camera</a:t>
            </a:r>
            <a:r>
              <a:t> </a:t>
            </a:r>
          </a:p>
        </p:txBody>
      </p:sp>
      <p:pic>
        <p:nvPicPr>
          <p:cNvPr id="174" name="unknown.jpg" descr="unknown.jpg"/>
          <p:cNvPicPr>
            <a:picLocks noChangeAspect="1"/>
          </p:cNvPicPr>
          <p:nvPr/>
        </p:nvPicPr>
        <p:blipFill>
          <a:blip r:embed="rId3">
            <a:extLst/>
          </a:blip>
          <a:stretch>
            <a:fillRect/>
          </a:stretch>
        </p:blipFill>
        <p:spPr>
          <a:xfrm>
            <a:off x="3725737" y="4362169"/>
            <a:ext cx="2890509" cy="3854012"/>
          </a:xfrm>
          <a:prstGeom prst="rect">
            <a:avLst/>
          </a:prstGeom>
          <a:ln w="12700">
            <a:miter lim="400000"/>
          </a:ln>
        </p:spPr>
      </p:pic>
      <p:sp>
        <p:nvSpPr>
          <p:cNvPr id="175" name="Text"/>
          <p:cNvSpPr txBox="1"/>
          <p:nvPr/>
        </p:nvSpPr>
        <p:spPr>
          <a:xfrm>
            <a:off x="-5039482" y="-6921990"/>
            <a:ext cx="1270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2800"/>
              </a:lnSpc>
              <a:defRPr b="0" sz="1200">
                <a:latin typeface="Times"/>
                <a:ea typeface="Times"/>
                <a:cs typeface="Times"/>
                <a:sym typeface="Times"/>
              </a:defRPr>
            </a:pPr>
          </a:p>
        </p:txBody>
      </p:sp>
      <p:sp>
        <p:nvSpPr>
          <p:cNvPr id="176" name="Raspberry Pi 3A +"/>
          <p:cNvSpPr txBox="1"/>
          <p:nvPr/>
        </p:nvSpPr>
        <p:spPr>
          <a:xfrm>
            <a:off x="3879248" y="3813471"/>
            <a:ext cx="258348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Avenir Next"/>
                <a:ea typeface="Avenir Next"/>
                <a:cs typeface="Avenir Next"/>
                <a:sym typeface="Avenir Next"/>
              </a:defRPr>
            </a:lvl1pPr>
          </a:lstStyle>
          <a:p>
            <a:pPr/>
            <a:r>
              <a:t>Raspberry Pi 3A +</a:t>
            </a:r>
          </a:p>
        </p:txBody>
      </p:sp>
      <p:pic>
        <p:nvPicPr>
          <p:cNvPr id="177" name="unknown.jpg" descr="unknown.jpg"/>
          <p:cNvPicPr>
            <a:picLocks noChangeAspect="1"/>
          </p:cNvPicPr>
          <p:nvPr/>
        </p:nvPicPr>
        <p:blipFill>
          <a:blip r:embed="rId4">
            <a:extLst/>
          </a:blip>
          <a:stretch>
            <a:fillRect/>
          </a:stretch>
        </p:blipFill>
        <p:spPr>
          <a:xfrm>
            <a:off x="6799795" y="4362169"/>
            <a:ext cx="2890510" cy="3854011"/>
          </a:xfrm>
          <a:prstGeom prst="rect">
            <a:avLst/>
          </a:prstGeom>
          <a:ln w="12700">
            <a:miter lim="400000"/>
          </a:ln>
        </p:spPr>
      </p:pic>
      <p:sp>
        <p:nvSpPr>
          <p:cNvPr id="178" name="Text"/>
          <p:cNvSpPr txBox="1"/>
          <p:nvPr/>
        </p:nvSpPr>
        <p:spPr>
          <a:xfrm>
            <a:off x="-133567" y="-4418261"/>
            <a:ext cx="1270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2800"/>
              </a:lnSpc>
              <a:defRPr b="0" sz="1200">
                <a:latin typeface="Times"/>
                <a:ea typeface="Times"/>
                <a:cs typeface="Times"/>
                <a:sym typeface="Times"/>
              </a:defRPr>
            </a:pPr>
          </a:p>
        </p:txBody>
      </p:sp>
      <p:sp>
        <p:nvSpPr>
          <p:cNvPr id="179" name="Battery"/>
          <p:cNvSpPr txBox="1"/>
          <p:nvPr/>
        </p:nvSpPr>
        <p:spPr>
          <a:xfrm>
            <a:off x="7699915" y="3813471"/>
            <a:ext cx="109027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Avenir Next"/>
                <a:ea typeface="Avenir Next"/>
                <a:cs typeface="Avenir Next"/>
                <a:sym typeface="Avenir Next"/>
              </a:defRPr>
            </a:lvl1pPr>
          </a:lstStyle>
          <a:p>
            <a:pPr/>
            <a:r>
              <a:t>Battery</a:t>
            </a:r>
          </a:p>
        </p:txBody>
      </p:sp>
      <p:pic>
        <p:nvPicPr>
          <p:cNvPr id="180" name="unknown.jpg" descr="unknown.jpg"/>
          <p:cNvPicPr>
            <a:picLocks noChangeAspect="1"/>
          </p:cNvPicPr>
          <p:nvPr/>
        </p:nvPicPr>
        <p:blipFill>
          <a:blip r:embed="rId5">
            <a:extLst/>
          </a:blip>
          <a:stretch>
            <a:fillRect/>
          </a:stretch>
        </p:blipFill>
        <p:spPr>
          <a:xfrm>
            <a:off x="9873854" y="4362169"/>
            <a:ext cx="2890509" cy="3854011"/>
          </a:xfrm>
          <a:prstGeom prst="rect">
            <a:avLst/>
          </a:prstGeom>
          <a:ln w="12700">
            <a:miter lim="400000"/>
          </a:ln>
        </p:spPr>
      </p:pic>
      <p:sp>
        <p:nvSpPr>
          <p:cNvPr id="181" name="Text"/>
          <p:cNvSpPr txBox="1"/>
          <p:nvPr/>
        </p:nvSpPr>
        <p:spPr>
          <a:xfrm>
            <a:off x="1132462" y="-7107836"/>
            <a:ext cx="1270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2800"/>
              </a:lnSpc>
              <a:defRPr b="0" sz="1200">
                <a:latin typeface="Times"/>
                <a:ea typeface="Times"/>
                <a:cs typeface="Times"/>
                <a:sym typeface="Times"/>
              </a:defRPr>
            </a:pPr>
          </a:p>
        </p:txBody>
      </p:sp>
      <p:sp>
        <p:nvSpPr>
          <p:cNvPr id="182" name="Loudspeaker"/>
          <p:cNvSpPr txBox="1"/>
          <p:nvPr/>
        </p:nvSpPr>
        <p:spPr>
          <a:xfrm>
            <a:off x="10359140" y="3813471"/>
            <a:ext cx="191993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latin typeface="Avenir Next"/>
                <a:ea typeface="Avenir Next"/>
                <a:cs typeface="Avenir Next"/>
                <a:sym typeface="Avenir Next"/>
              </a:defRPr>
            </a:lvl1pPr>
          </a:lstStyle>
          <a:p>
            <a:pPr/>
            <a:r>
              <a:t>Loudspeaker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What things does it recognise?"/>
          <p:cNvSpPr txBox="1"/>
          <p:nvPr>
            <p:ph type="ctrTitle"/>
          </p:nvPr>
        </p:nvSpPr>
        <p:spPr>
          <a:xfrm>
            <a:off x="1270000" y="507107"/>
            <a:ext cx="10464800" cy="915293"/>
          </a:xfrm>
          <a:prstGeom prst="rect">
            <a:avLst/>
          </a:prstGeom>
        </p:spPr>
        <p:txBody>
          <a:bodyPr/>
          <a:lstStyle>
            <a:lvl1pPr>
              <a:defRPr sz="4000">
                <a:latin typeface="Helvetica"/>
                <a:ea typeface="Helvetica"/>
                <a:cs typeface="Helvetica"/>
                <a:sym typeface="Helvetica"/>
              </a:defRPr>
            </a:lvl1pPr>
          </a:lstStyle>
          <a:p>
            <a:pPr/>
            <a:r>
              <a:t>What things does it recognise? </a:t>
            </a:r>
          </a:p>
        </p:txBody>
      </p:sp>
      <p:sp>
        <p:nvSpPr>
          <p:cNvPr id="185" name="It recognises wooden and figurine toys that are part of a toy set for teaching everyday vocabulary related to different topics such as food, animals, public transport, things in nature, etc. It also recognises colors e.g a green apple and shapes"/>
          <p:cNvSpPr txBox="1"/>
          <p:nvPr/>
        </p:nvSpPr>
        <p:spPr>
          <a:xfrm>
            <a:off x="2339503" y="1568449"/>
            <a:ext cx="8325795" cy="157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2100">
                <a:latin typeface="Avenir Next"/>
                <a:ea typeface="Avenir Next"/>
                <a:cs typeface="Avenir Next"/>
                <a:sym typeface="Avenir Next"/>
              </a:defRPr>
            </a:lvl1pPr>
          </a:lstStyle>
          <a:p>
            <a:pPr>
              <a:defRPr sz="2400"/>
            </a:pPr>
            <a:r>
              <a:rPr sz="2100"/>
              <a:t>It recognises wooden and figurine toys that are part of a toy set for teaching everyday vocabulary related to different topics such as food, animals, public transport, things in nature, etc. It also recognises colors e.g a green apple and shapes</a:t>
            </a:r>
          </a:p>
        </p:txBody>
      </p:sp>
      <p:pic>
        <p:nvPicPr>
          <p:cNvPr id="186" name="12a8da923e7b6de3f1d157eac43256a8.jpg" descr="12a8da923e7b6de3f1d157eac43256a8.jpg"/>
          <p:cNvPicPr>
            <a:picLocks noChangeAspect="1"/>
          </p:cNvPicPr>
          <p:nvPr/>
        </p:nvPicPr>
        <p:blipFill>
          <a:blip r:embed="rId2">
            <a:extLst/>
          </a:blip>
          <a:stretch>
            <a:fillRect/>
          </a:stretch>
        </p:blipFill>
        <p:spPr>
          <a:xfrm>
            <a:off x="506263" y="3765326"/>
            <a:ext cx="5843812" cy="5843812"/>
          </a:xfrm>
          <a:prstGeom prst="rect">
            <a:avLst/>
          </a:prstGeom>
          <a:ln w="12700">
            <a:miter lim="400000"/>
          </a:ln>
        </p:spPr>
      </p:pic>
      <p:pic>
        <p:nvPicPr>
          <p:cNvPr id="187" name="94b6d513a577eecf9a40e661aa0346b2.jpg" descr="94b6d513a577eecf9a40e661aa0346b2.jpg"/>
          <p:cNvPicPr>
            <a:picLocks noChangeAspect="1"/>
          </p:cNvPicPr>
          <p:nvPr/>
        </p:nvPicPr>
        <p:blipFill>
          <a:blip r:embed="rId3">
            <a:extLst/>
          </a:blip>
          <a:stretch>
            <a:fillRect/>
          </a:stretch>
        </p:blipFill>
        <p:spPr>
          <a:xfrm>
            <a:off x="8304882" y="5440188"/>
            <a:ext cx="3808091" cy="380809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What skills does Talki train?"/>
          <p:cNvSpPr txBox="1"/>
          <p:nvPr>
            <p:ph type="ctrTitle"/>
          </p:nvPr>
        </p:nvSpPr>
        <p:spPr>
          <a:xfrm>
            <a:off x="1270000" y="255984"/>
            <a:ext cx="10464800" cy="874316"/>
          </a:xfrm>
          <a:prstGeom prst="rect">
            <a:avLst/>
          </a:prstGeom>
        </p:spPr>
        <p:txBody>
          <a:bodyPr/>
          <a:lstStyle>
            <a:lvl1pPr>
              <a:defRPr sz="4000">
                <a:latin typeface="Helvetica"/>
                <a:ea typeface="Helvetica"/>
                <a:cs typeface="Helvetica"/>
                <a:sym typeface="Helvetica"/>
              </a:defRPr>
            </a:lvl1pPr>
          </a:lstStyle>
          <a:p>
            <a:pPr/>
            <a:r>
              <a:t>What skills does Talki train?</a:t>
            </a:r>
          </a:p>
        </p:txBody>
      </p:sp>
      <p:sp>
        <p:nvSpPr>
          <p:cNvPr id="190" name="The goal of Talki is not that the child becomes fluent in a language. It trains phonological awareness, the ability to hear and recognise the sounds within words. It trains the child’s ears to the sounds, rhythm, flow and pronunciation of words in a spoken language.…"/>
          <p:cNvSpPr txBox="1"/>
          <p:nvPr>
            <p:ph type="subTitle" sz="half" idx="1"/>
          </p:nvPr>
        </p:nvSpPr>
        <p:spPr>
          <a:xfrm>
            <a:off x="1181100" y="1653313"/>
            <a:ext cx="10642600" cy="2469944"/>
          </a:xfrm>
          <a:prstGeom prst="rect">
            <a:avLst/>
          </a:prstGeom>
        </p:spPr>
        <p:txBody>
          <a:bodyPr/>
          <a:lstStyle/>
          <a:p>
            <a:pPr>
              <a:defRPr>
                <a:latin typeface="Avenir Next"/>
                <a:ea typeface="Avenir Next"/>
                <a:cs typeface="Avenir Next"/>
                <a:sym typeface="Avenir Next"/>
              </a:defRPr>
            </a:pPr>
            <a:r>
              <a:rPr sz="2100"/>
              <a:t>The goal of Talki is not that the child becomes fluent in a language. It trains </a:t>
            </a:r>
            <a:r>
              <a:rPr sz="2100">
                <a:latin typeface="Avenir Next Medium"/>
                <a:ea typeface="Avenir Next Medium"/>
                <a:cs typeface="Avenir Next Medium"/>
                <a:sym typeface="Avenir Next Medium"/>
              </a:rPr>
              <a:t>phonological awareness</a:t>
            </a:r>
            <a:r>
              <a:rPr sz="2100"/>
              <a:t>, the ability to hear and recognise the sounds within words. It trains the child’s ears to the sounds, rhythm, flow and pronunciation of words in a spoken language. </a:t>
            </a:r>
            <a:endParaRPr sz="2100"/>
          </a:p>
          <a:p>
            <a:pPr>
              <a:defRPr>
                <a:latin typeface="Avenir Next"/>
                <a:ea typeface="Avenir Next"/>
                <a:cs typeface="Avenir Next"/>
                <a:sym typeface="Avenir Next"/>
              </a:defRPr>
            </a:pPr>
            <a:r>
              <a:rPr sz="2100"/>
              <a:t>It’s a listening and pre-reading skill (before children can read and write)</a:t>
            </a:r>
            <a:r>
              <a:t>  </a:t>
            </a:r>
          </a:p>
        </p:txBody>
      </p:sp>
      <p:pic>
        <p:nvPicPr>
          <p:cNvPr id="191" name="5032b9f0bc4073b2bafa63916c9be20c.jpg" descr="5032b9f0bc4073b2bafa63916c9be20c.jpg"/>
          <p:cNvPicPr>
            <a:picLocks noChangeAspect="1"/>
          </p:cNvPicPr>
          <p:nvPr/>
        </p:nvPicPr>
        <p:blipFill>
          <a:blip r:embed="rId2">
            <a:extLst/>
          </a:blip>
          <a:stretch>
            <a:fillRect/>
          </a:stretch>
        </p:blipFill>
        <p:spPr>
          <a:xfrm>
            <a:off x="361949" y="5331122"/>
            <a:ext cx="3365501" cy="4127501"/>
          </a:xfrm>
          <a:prstGeom prst="rect">
            <a:avLst/>
          </a:prstGeom>
          <a:ln w="12700">
            <a:miter lim="400000"/>
          </a:ln>
        </p:spPr>
      </p:pic>
      <p:sp>
        <p:nvSpPr>
          <p:cNvPr id="192" name="Chhh or choc"/>
          <p:cNvSpPr txBox="1"/>
          <p:nvPr/>
        </p:nvSpPr>
        <p:spPr>
          <a:xfrm>
            <a:off x="1295755" y="4646270"/>
            <a:ext cx="215829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Chhh or choc </a:t>
            </a:r>
          </a:p>
        </p:txBody>
      </p:sp>
      <p:pic>
        <p:nvPicPr>
          <p:cNvPr id="193" name="images-4.jpeg" descr="images-4.jpeg"/>
          <p:cNvPicPr>
            <a:picLocks noChangeAspect="1"/>
          </p:cNvPicPr>
          <p:nvPr/>
        </p:nvPicPr>
        <p:blipFill>
          <a:blip r:embed="rId3">
            <a:extLst/>
          </a:blip>
          <a:stretch>
            <a:fillRect/>
          </a:stretch>
        </p:blipFill>
        <p:spPr>
          <a:xfrm>
            <a:off x="4541564" y="5421337"/>
            <a:ext cx="3921672" cy="3921672"/>
          </a:xfrm>
          <a:prstGeom prst="rect">
            <a:avLst/>
          </a:prstGeom>
          <a:ln w="12700">
            <a:miter lim="400000"/>
          </a:ln>
        </p:spPr>
      </p:pic>
      <p:sp>
        <p:nvSpPr>
          <p:cNvPr id="194" name="bbbbbb"/>
          <p:cNvSpPr txBox="1"/>
          <p:nvPr/>
        </p:nvSpPr>
        <p:spPr>
          <a:xfrm>
            <a:off x="5975451" y="4646270"/>
            <a:ext cx="123169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bbbbbb</a:t>
            </a:r>
          </a:p>
        </p:txBody>
      </p:sp>
      <p:pic>
        <p:nvPicPr>
          <p:cNvPr id="195" name="4c424214353161d9c0ed8f81a756be25.jpg" descr="4c424214353161d9c0ed8f81a756be25.jpg"/>
          <p:cNvPicPr>
            <a:picLocks noChangeAspect="1"/>
          </p:cNvPicPr>
          <p:nvPr/>
        </p:nvPicPr>
        <p:blipFill>
          <a:blip r:embed="rId4">
            <a:extLst/>
          </a:blip>
          <a:stretch>
            <a:fillRect/>
          </a:stretch>
        </p:blipFill>
        <p:spPr>
          <a:xfrm>
            <a:off x="8934450" y="4853185"/>
            <a:ext cx="4361657" cy="4361658"/>
          </a:xfrm>
          <a:prstGeom prst="rect">
            <a:avLst/>
          </a:prstGeom>
          <a:ln w="12700">
            <a:miter lim="400000"/>
          </a:ln>
        </p:spPr>
      </p:pic>
      <p:sp>
        <p:nvSpPr>
          <p:cNvPr id="196" name="Shhhh"/>
          <p:cNvSpPr txBox="1"/>
          <p:nvPr/>
        </p:nvSpPr>
        <p:spPr>
          <a:xfrm>
            <a:off x="10264749" y="4646270"/>
            <a:ext cx="10351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Shhhh</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0434008c68f2.jpg" descr="0434008c68f2.jpg"/>
          <p:cNvPicPr>
            <a:picLocks noChangeAspect="1"/>
          </p:cNvPicPr>
          <p:nvPr>
            <p:ph type="pic" idx="13"/>
          </p:nvPr>
        </p:nvPicPr>
        <p:blipFill>
          <a:blip r:embed="rId2">
            <a:extLst/>
          </a:blip>
          <a:srcRect l="19394" t="0" r="26566" b="0"/>
          <a:stretch>
            <a:fillRect/>
          </a:stretch>
        </p:blipFill>
        <p:spPr>
          <a:xfrm>
            <a:off x="6613821" y="-119658"/>
            <a:ext cx="6486789" cy="9992744"/>
          </a:xfrm>
          <a:prstGeom prst="rect">
            <a:avLst/>
          </a:prstGeom>
        </p:spPr>
      </p:pic>
      <p:sp>
        <p:nvSpPr>
          <p:cNvPr id="199" name="What is the main benefit of Talki?"/>
          <p:cNvSpPr txBox="1"/>
          <p:nvPr>
            <p:ph type="title"/>
          </p:nvPr>
        </p:nvSpPr>
        <p:spPr>
          <a:xfrm>
            <a:off x="952500" y="295087"/>
            <a:ext cx="5334000" cy="1533339"/>
          </a:xfrm>
          <a:prstGeom prst="rect">
            <a:avLst/>
          </a:prstGeom>
        </p:spPr>
        <p:txBody>
          <a:bodyPr/>
          <a:lstStyle>
            <a:lvl1pPr>
              <a:defRPr sz="4000">
                <a:latin typeface="Helvetica"/>
                <a:ea typeface="Helvetica"/>
                <a:cs typeface="Helvetica"/>
                <a:sym typeface="Helvetica"/>
              </a:defRPr>
            </a:lvl1pPr>
          </a:lstStyle>
          <a:p>
            <a:pPr/>
            <a:r>
              <a:t>What is the main benefit of Talki?</a:t>
            </a:r>
          </a:p>
        </p:txBody>
      </p:sp>
      <p:sp>
        <p:nvSpPr>
          <p:cNvPr id="200" name="Listening to the correct pronunciation of words from a secondary language. Listening to the sounds within words…"/>
          <p:cNvSpPr txBox="1"/>
          <p:nvPr>
            <p:ph type="body" sz="half" idx="1"/>
          </p:nvPr>
        </p:nvSpPr>
        <p:spPr>
          <a:xfrm>
            <a:off x="952500" y="2543424"/>
            <a:ext cx="5334000" cy="6137634"/>
          </a:xfrm>
          <a:prstGeom prst="rect">
            <a:avLst/>
          </a:prstGeom>
        </p:spPr>
        <p:txBody>
          <a:bodyPr/>
          <a:lstStyle/>
          <a:p>
            <a:pPr algn="l" defTabSz="457200">
              <a:lnSpc>
                <a:spcPts val="3900"/>
              </a:lnSpc>
              <a:defRPr sz="2100">
                <a:latin typeface="Avenir Next"/>
                <a:ea typeface="Avenir Next"/>
                <a:cs typeface="Avenir Next"/>
                <a:sym typeface="Avenir Next"/>
              </a:defRPr>
            </a:pPr>
            <a:r>
              <a:t>Listening to the correct pronunciation of words from a secondary language. Listening to the sounds within words </a:t>
            </a:r>
          </a:p>
          <a:p>
            <a:pPr algn="l" defTabSz="457200">
              <a:lnSpc>
                <a:spcPts val="3900"/>
              </a:lnSpc>
              <a:defRPr sz="2100">
                <a:latin typeface="Avenir Next"/>
                <a:ea typeface="Avenir Next"/>
                <a:cs typeface="Avenir Next"/>
                <a:sym typeface="Avenir Next"/>
              </a:defRPr>
            </a:pPr>
          </a:p>
          <a:p>
            <a:pPr algn="l" defTabSz="457200">
              <a:lnSpc>
                <a:spcPts val="3900"/>
              </a:lnSpc>
              <a:defRPr sz="2100">
                <a:latin typeface="Avenir Next"/>
                <a:ea typeface="Avenir Next"/>
                <a:cs typeface="Avenir Next"/>
                <a:sym typeface="Avenir Next"/>
              </a:defRPr>
            </a:pPr>
            <a:r>
              <a:t>Most grown ups never achieve to speak a second language with a native accent, although they may be fluent. In most cases that’s because we were told to memorise lists of words, without sound practice…</a:t>
            </a:r>
          </a:p>
          <a:p>
            <a:pPr algn="l" defTabSz="457200">
              <a:lnSpc>
                <a:spcPts val="3900"/>
              </a:lnSpc>
              <a:defRPr sz="2100">
                <a:latin typeface="Avenir Next"/>
                <a:ea typeface="Avenir Next"/>
                <a:cs typeface="Avenir Next"/>
                <a:sym typeface="Avenir Next"/>
              </a:defRPr>
            </a:pPr>
          </a:p>
          <a:p>
            <a:pPr algn="l" defTabSz="457200">
              <a:lnSpc>
                <a:spcPts val="3900"/>
              </a:lnSpc>
              <a:defRPr sz="2100">
                <a:latin typeface="Avenir Next"/>
                <a:ea typeface="Avenir Next"/>
                <a:cs typeface="Avenir Next"/>
                <a:sym typeface="Avenir Next"/>
              </a:defRPr>
            </a:pPr>
          </a:p>
          <a:p>
            <a:pPr algn="l" defTabSz="457200">
              <a:lnSpc>
                <a:spcPts val="3900"/>
              </a:lnSpc>
              <a:defRPr sz="2100">
                <a:latin typeface="Avenir Next"/>
                <a:ea typeface="Avenir Next"/>
                <a:cs typeface="Avenir Next"/>
                <a:sym typeface="Avenir Next"/>
              </a:defRPr>
            </a:pPr>
            <a:r>
              <a:t>After the age 8 years old is too late to train towards fluent listening and speaking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b9749a01326c10e8520346135bec065e-2.jpg" descr="b9749a01326c10e8520346135bec065e-2.jpg"/>
          <p:cNvPicPr>
            <a:picLocks noChangeAspect="1"/>
          </p:cNvPicPr>
          <p:nvPr>
            <p:ph type="pic" idx="13"/>
          </p:nvPr>
        </p:nvPicPr>
        <p:blipFill>
          <a:blip r:embed="rId2">
            <a:extLst/>
          </a:blip>
          <a:srcRect l="795" t="0" r="795" b="0"/>
          <a:stretch>
            <a:fillRect/>
          </a:stretch>
        </p:blipFill>
        <p:spPr>
          <a:xfrm>
            <a:off x="7103724" y="-1034588"/>
            <a:ext cx="7176997" cy="11055994"/>
          </a:xfrm>
          <a:prstGeom prst="rect">
            <a:avLst/>
          </a:prstGeom>
        </p:spPr>
      </p:pic>
      <p:sp>
        <p:nvSpPr>
          <p:cNvPr id="203" name="Talki’s Learning Goals"/>
          <p:cNvSpPr txBox="1"/>
          <p:nvPr>
            <p:ph type="title"/>
          </p:nvPr>
        </p:nvSpPr>
        <p:spPr>
          <a:xfrm>
            <a:off x="952500" y="295087"/>
            <a:ext cx="5334000" cy="1533339"/>
          </a:xfrm>
          <a:prstGeom prst="rect">
            <a:avLst/>
          </a:prstGeom>
        </p:spPr>
        <p:txBody>
          <a:bodyPr/>
          <a:lstStyle>
            <a:lvl1pPr>
              <a:defRPr sz="4000">
                <a:latin typeface="Helvetica"/>
                <a:ea typeface="Helvetica"/>
                <a:cs typeface="Helvetica"/>
                <a:sym typeface="Helvetica"/>
              </a:defRPr>
            </a:lvl1pPr>
          </a:lstStyle>
          <a:p>
            <a:pPr/>
            <a:r>
              <a:t>Talki’s Learning Goals </a:t>
            </a:r>
          </a:p>
        </p:txBody>
      </p:sp>
      <p:sp>
        <p:nvSpPr>
          <p:cNvPr id="204" name="To teach phonological awareness…"/>
          <p:cNvSpPr txBox="1"/>
          <p:nvPr>
            <p:ph type="body" sz="half" idx="1"/>
          </p:nvPr>
        </p:nvSpPr>
        <p:spPr>
          <a:xfrm>
            <a:off x="952499" y="2210435"/>
            <a:ext cx="5334001" cy="7192979"/>
          </a:xfrm>
          <a:prstGeom prst="rect">
            <a:avLst/>
          </a:prstGeom>
        </p:spPr>
        <p:txBody>
          <a:bodyPr/>
          <a:lstStyle/>
          <a:p>
            <a:pPr algn="l" defTabSz="457200">
              <a:lnSpc>
                <a:spcPts val="3900"/>
              </a:lnSpc>
              <a:defRPr sz="2100">
                <a:latin typeface="Avenir Next"/>
                <a:ea typeface="Avenir Next"/>
                <a:cs typeface="Avenir Next"/>
                <a:sym typeface="Avenir Next"/>
              </a:defRPr>
            </a:pPr>
          </a:p>
          <a:p>
            <a:pPr algn="l" defTabSz="457200">
              <a:lnSpc>
                <a:spcPts val="3900"/>
              </a:lnSpc>
              <a:defRPr sz="2100">
                <a:latin typeface="Avenir Next"/>
                <a:ea typeface="Avenir Next"/>
                <a:cs typeface="Avenir Next"/>
                <a:sym typeface="Avenir Next"/>
              </a:defRPr>
            </a:pPr>
          </a:p>
          <a:p>
            <a:pPr algn="l" defTabSz="457200">
              <a:lnSpc>
                <a:spcPts val="3900"/>
              </a:lnSpc>
              <a:defRPr sz="2100">
                <a:latin typeface="Avenir Next"/>
                <a:ea typeface="Avenir Next"/>
                <a:cs typeface="Avenir Next"/>
                <a:sym typeface="Avenir Next"/>
              </a:defRPr>
            </a:pPr>
            <a:r>
              <a:t>To teach phonological awareness </a:t>
            </a:r>
          </a:p>
          <a:p>
            <a:pPr marL="291703" indent="-291703" algn="l" defTabSz="457200">
              <a:lnSpc>
                <a:spcPts val="3900"/>
              </a:lnSpc>
              <a:buSzPct val="145000"/>
              <a:buChar char="•"/>
              <a:defRPr sz="2100">
                <a:latin typeface="Avenir Next"/>
                <a:ea typeface="Avenir Next"/>
                <a:cs typeface="Avenir Next"/>
                <a:sym typeface="Avenir Next"/>
              </a:defRPr>
            </a:pPr>
            <a:r>
              <a:t>Rhyming </a:t>
            </a:r>
          </a:p>
          <a:p>
            <a:pPr marL="291703" indent="-291703" algn="l" defTabSz="457200">
              <a:lnSpc>
                <a:spcPts val="3900"/>
              </a:lnSpc>
              <a:buSzPct val="145000"/>
              <a:buChar char="•"/>
              <a:defRPr sz="2100">
                <a:latin typeface="Avenir Next"/>
                <a:ea typeface="Avenir Next"/>
                <a:cs typeface="Avenir Next"/>
                <a:sym typeface="Avenir Next"/>
              </a:defRPr>
            </a:pPr>
            <a:r>
              <a:t>Identifying syllables </a:t>
            </a:r>
          </a:p>
          <a:p>
            <a:pPr marL="291703" indent="-291703" algn="l" defTabSz="457200">
              <a:lnSpc>
                <a:spcPts val="3900"/>
              </a:lnSpc>
              <a:buSzPct val="145000"/>
              <a:buChar char="•"/>
              <a:defRPr sz="2100">
                <a:latin typeface="Avenir Next"/>
                <a:ea typeface="Avenir Next"/>
                <a:cs typeface="Avenir Next"/>
                <a:sym typeface="Avenir Next"/>
              </a:defRPr>
            </a:pPr>
            <a:r>
              <a:t>Intonation</a:t>
            </a:r>
          </a:p>
          <a:p>
            <a:pPr marL="291703" indent="-291703" algn="l" defTabSz="457200">
              <a:lnSpc>
                <a:spcPts val="3900"/>
              </a:lnSpc>
              <a:buSzPct val="145000"/>
              <a:buChar char="•"/>
              <a:defRPr sz="2100">
                <a:latin typeface="Avenir Next"/>
                <a:ea typeface="Avenir Next"/>
                <a:cs typeface="Avenir Next"/>
                <a:sym typeface="Avenir Next"/>
              </a:defRPr>
            </a:pPr>
            <a:r>
              <a:t>Recognition and pronunciation of 28 phonemes. There are approx 44 sounds in English language  </a:t>
            </a:r>
          </a:p>
        </p:txBody>
      </p:sp>
      <p:sp>
        <p:nvSpPr>
          <p:cNvPr id="205" name="To teach vocabulary:…"/>
          <p:cNvSpPr txBox="1"/>
          <p:nvPr/>
        </p:nvSpPr>
        <p:spPr>
          <a:xfrm>
            <a:off x="952500" y="2210435"/>
            <a:ext cx="5232273" cy="12326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lnSpc>
                <a:spcPts val="3900"/>
              </a:lnSpc>
              <a:defRPr b="0" sz="2100">
                <a:latin typeface="Avenir Next"/>
                <a:ea typeface="Avenir Next"/>
                <a:cs typeface="Avenir Next"/>
                <a:sym typeface="Avenir Next"/>
              </a:defRPr>
            </a:pPr>
            <a:r>
              <a:t>To teach vocabulary: </a:t>
            </a:r>
          </a:p>
          <a:p>
            <a:pPr marL="291703" indent="-291703" algn="l" defTabSz="457200">
              <a:lnSpc>
                <a:spcPts val="3900"/>
              </a:lnSpc>
              <a:buSzPct val="145000"/>
              <a:buChar char="•"/>
              <a:defRPr b="0" sz="2100">
                <a:latin typeface="Avenir Next"/>
                <a:ea typeface="Avenir Next"/>
                <a:cs typeface="Avenir Next"/>
                <a:sym typeface="Avenir Next"/>
              </a:defRPr>
            </a:pPr>
            <a:r>
              <a:t>34 animals and things in nature </a:t>
            </a:r>
          </a:p>
          <a:p>
            <a:pPr marL="291703" indent="-291703" algn="l" defTabSz="457200">
              <a:lnSpc>
                <a:spcPts val="3900"/>
              </a:lnSpc>
              <a:buSzPct val="145000"/>
              <a:buChar char="•"/>
              <a:defRPr b="0" sz="2100">
                <a:latin typeface="Avenir Next"/>
                <a:ea typeface="Avenir Next"/>
                <a:cs typeface="Avenir Next"/>
                <a:sym typeface="Avenir Next"/>
              </a:defRPr>
            </a:pPr>
            <a:r>
              <a:t>17 food items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DqRmjx3X4AAV5Rx.jpg" descr="DqRmjx3X4AAV5Rx.jpg"/>
          <p:cNvPicPr>
            <a:picLocks noChangeAspect="1"/>
          </p:cNvPicPr>
          <p:nvPr>
            <p:ph type="pic" idx="13"/>
          </p:nvPr>
        </p:nvPicPr>
        <p:blipFill>
          <a:blip r:embed="rId2">
            <a:extLst/>
          </a:blip>
          <a:srcRect l="23271" t="0" r="11813" b="1705"/>
          <a:stretch>
            <a:fillRect/>
          </a:stretch>
        </p:blipFill>
        <p:spPr>
          <a:xfrm>
            <a:off x="6613821" y="50730"/>
            <a:ext cx="6486789" cy="9822356"/>
          </a:xfrm>
          <a:prstGeom prst="rect">
            <a:avLst/>
          </a:prstGeom>
        </p:spPr>
      </p:pic>
      <p:sp>
        <p:nvSpPr>
          <p:cNvPr id="208" name="How?"/>
          <p:cNvSpPr txBox="1"/>
          <p:nvPr>
            <p:ph type="title"/>
          </p:nvPr>
        </p:nvSpPr>
        <p:spPr>
          <a:xfrm>
            <a:off x="952500" y="301344"/>
            <a:ext cx="5334000" cy="1084071"/>
          </a:xfrm>
          <a:prstGeom prst="rect">
            <a:avLst/>
          </a:prstGeom>
        </p:spPr>
        <p:txBody>
          <a:bodyPr/>
          <a:lstStyle>
            <a:lvl1pPr>
              <a:defRPr sz="4000">
                <a:latin typeface="Helvetica"/>
                <a:ea typeface="Helvetica"/>
                <a:cs typeface="Helvetica"/>
                <a:sym typeface="Helvetica"/>
              </a:defRPr>
            </a:lvl1pPr>
          </a:lstStyle>
          <a:p>
            <a:pPr/>
            <a:r>
              <a:t>How? </a:t>
            </a:r>
          </a:p>
        </p:txBody>
      </p:sp>
      <p:sp>
        <p:nvSpPr>
          <p:cNvPr id="209" name="Talki teaches vocabulary by requesting toys. It tracks the response to the requests. How often was it correct/incorrect. Thereby it’s possible to deduct what has been learned.…"/>
          <p:cNvSpPr txBox="1"/>
          <p:nvPr>
            <p:ph type="body" sz="quarter" idx="1"/>
          </p:nvPr>
        </p:nvSpPr>
        <p:spPr>
          <a:xfrm>
            <a:off x="952500" y="1640364"/>
            <a:ext cx="5334001" cy="4114801"/>
          </a:xfrm>
          <a:prstGeom prst="rect">
            <a:avLst/>
          </a:prstGeom>
        </p:spPr>
        <p:txBody>
          <a:bodyPr/>
          <a:lstStyle/>
          <a:p>
            <a:pPr marL="271283" indent="-271283" algn="l" defTabSz="425195">
              <a:buSzPct val="145000"/>
              <a:buChar char="•"/>
              <a:defRPr sz="1953">
                <a:latin typeface="Avenir Next"/>
                <a:ea typeface="Avenir Next"/>
                <a:cs typeface="Avenir Next"/>
                <a:sym typeface="Avenir Next"/>
              </a:defRPr>
            </a:pPr>
            <a:r>
              <a:t>Talki teaches vocabulary by requesting toys. It tracks the response to the requests. How often was it correct/incorrect. Thereby it’s possible to deduct what has been learned.</a:t>
            </a:r>
          </a:p>
          <a:p>
            <a:pPr marL="271283" indent="-271283" algn="l" defTabSz="425195">
              <a:buSzPct val="145000"/>
              <a:buChar char="•"/>
              <a:defRPr sz="1953">
                <a:latin typeface="Avenir Next"/>
                <a:ea typeface="Avenir Next"/>
                <a:cs typeface="Avenir Next"/>
                <a:sym typeface="Avenir Next"/>
              </a:defRPr>
            </a:pPr>
          </a:p>
          <a:p>
            <a:pPr marL="271283" indent="-271283" algn="l" defTabSz="425195">
              <a:buSzPct val="145000"/>
              <a:buChar char="•"/>
              <a:defRPr sz="1953">
                <a:latin typeface="Avenir Next"/>
                <a:ea typeface="Avenir Next"/>
                <a:cs typeface="Avenir Next"/>
                <a:sym typeface="Avenir Next"/>
              </a:defRPr>
            </a:pPr>
            <a:r>
              <a:t>Talki teaches phonological awareness by speaking slowly &amp; clearly, breaking words down and emphasising central phonemes and repeating them.  There is no good way of tracking the progress of learning in this area.</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learning-goal.png" descr="learning-goal.png"/>
          <p:cNvPicPr>
            <a:picLocks noChangeAspect="1"/>
          </p:cNvPicPr>
          <p:nvPr/>
        </p:nvPicPr>
        <p:blipFill>
          <a:blip r:embed="rId2">
            <a:extLst/>
          </a:blip>
          <a:stretch>
            <a:fillRect/>
          </a:stretch>
        </p:blipFill>
        <p:spPr>
          <a:xfrm>
            <a:off x="132072" y="710729"/>
            <a:ext cx="12740656" cy="9003195"/>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What teaching principles does Talki use?"/>
          <p:cNvSpPr txBox="1"/>
          <p:nvPr>
            <p:ph type="ctrTitle"/>
          </p:nvPr>
        </p:nvSpPr>
        <p:spPr>
          <a:xfrm>
            <a:off x="1270000" y="472330"/>
            <a:ext cx="10464800" cy="746870"/>
          </a:xfrm>
          <a:prstGeom prst="rect">
            <a:avLst/>
          </a:prstGeom>
        </p:spPr>
        <p:txBody>
          <a:bodyPr/>
          <a:lstStyle>
            <a:lvl1pPr>
              <a:defRPr sz="4000">
                <a:latin typeface="Helvetica"/>
                <a:ea typeface="Helvetica"/>
                <a:cs typeface="Helvetica"/>
                <a:sym typeface="Helvetica"/>
              </a:defRPr>
            </a:lvl1pPr>
          </a:lstStyle>
          <a:p>
            <a:pPr/>
            <a:r>
              <a:t>What teaching principles does Talki use?</a:t>
            </a:r>
          </a:p>
        </p:txBody>
      </p:sp>
      <p:sp>
        <p:nvSpPr>
          <p:cNvPr id="214" name="Rhyming (learning that some words end with the same sound) e.g knock knock, it’s play o’clock or Ding-Dong let’s sing a song!!!"/>
          <p:cNvSpPr txBox="1"/>
          <p:nvPr>
            <p:ph type="subTitle" sz="quarter" idx="1"/>
          </p:nvPr>
        </p:nvSpPr>
        <p:spPr>
          <a:xfrm>
            <a:off x="1270000" y="1790700"/>
            <a:ext cx="10464800" cy="1130300"/>
          </a:xfrm>
          <a:prstGeom prst="rect">
            <a:avLst/>
          </a:prstGeom>
        </p:spPr>
        <p:txBody>
          <a:bodyPr/>
          <a:lstStyle/>
          <a:p>
            <a:pPr/>
            <a:r>
              <a:rPr sz="2100">
                <a:latin typeface="Avenir Next"/>
                <a:ea typeface="Avenir Next"/>
                <a:cs typeface="Avenir Next"/>
                <a:sym typeface="Avenir Next"/>
              </a:rPr>
              <a:t>Rhyming (learning that some words end with the same sound) e.g knock knock, it’s play o’clock or Ding-Dong let’s sing a song!!! </a:t>
            </a:r>
            <a:r>
              <a:t> </a:t>
            </a:r>
          </a:p>
        </p:txBody>
      </p:sp>
      <p:pic>
        <p:nvPicPr>
          <p:cNvPr id="215" name="rhyming-dust-bunnies-9781416979760.in02.jpg" descr="rhyming-dust-bunnies-9781416979760.in02.jpg"/>
          <p:cNvPicPr>
            <a:picLocks noChangeAspect="1"/>
          </p:cNvPicPr>
          <p:nvPr/>
        </p:nvPicPr>
        <p:blipFill>
          <a:blip r:embed="rId2">
            <a:extLst/>
          </a:blip>
          <a:stretch>
            <a:fillRect/>
          </a:stretch>
        </p:blipFill>
        <p:spPr>
          <a:xfrm>
            <a:off x="0" y="3492500"/>
            <a:ext cx="13004801" cy="65024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69a5fda3b1cfc64e7fb255551bf879b5.jpg" descr="69a5fda3b1cfc64e7fb255551bf879b5.jpg"/>
          <p:cNvPicPr>
            <a:picLocks noChangeAspect="1"/>
          </p:cNvPicPr>
          <p:nvPr>
            <p:ph type="pic" idx="13"/>
          </p:nvPr>
        </p:nvPicPr>
        <p:blipFill>
          <a:blip r:embed="rId2">
            <a:extLst/>
          </a:blip>
          <a:srcRect l="0" t="1785" r="0" b="1785"/>
          <a:stretch>
            <a:fillRect/>
          </a:stretch>
        </p:blipFill>
        <p:spPr>
          <a:xfrm>
            <a:off x="6613821" y="-119658"/>
            <a:ext cx="6486789" cy="9992744"/>
          </a:xfrm>
          <a:prstGeom prst="rect">
            <a:avLst/>
          </a:prstGeom>
        </p:spPr>
      </p:pic>
      <p:sp>
        <p:nvSpPr>
          <p:cNvPr id="218" name="What teaching principle does Talki use?"/>
          <p:cNvSpPr txBox="1"/>
          <p:nvPr>
            <p:ph type="title"/>
          </p:nvPr>
        </p:nvSpPr>
        <p:spPr>
          <a:xfrm>
            <a:off x="952500" y="295087"/>
            <a:ext cx="5334000" cy="1533339"/>
          </a:xfrm>
          <a:prstGeom prst="rect">
            <a:avLst/>
          </a:prstGeom>
        </p:spPr>
        <p:txBody>
          <a:bodyPr/>
          <a:lstStyle>
            <a:lvl1pPr defTabSz="578358">
              <a:defRPr sz="3959">
                <a:latin typeface="Helvetica"/>
                <a:ea typeface="Helvetica"/>
                <a:cs typeface="Helvetica"/>
                <a:sym typeface="Helvetica"/>
              </a:defRPr>
            </a:lvl1pPr>
          </a:lstStyle>
          <a:p>
            <a:pPr/>
            <a:r>
              <a:t>What teaching principle does Talki use?</a:t>
            </a:r>
          </a:p>
        </p:txBody>
      </p:sp>
      <p:sp>
        <p:nvSpPr>
          <p:cNvPr id="219" name="Rhyming (learning that some words end with the same sound) e.g knock knock, it’s play o’clock or Ding-Dong let’s sing a song!!!"/>
          <p:cNvSpPr txBox="1"/>
          <p:nvPr>
            <p:ph type="body" sz="quarter" idx="1"/>
          </p:nvPr>
        </p:nvSpPr>
        <p:spPr>
          <a:xfrm>
            <a:off x="952500" y="2543424"/>
            <a:ext cx="5334000" cy="4114801"/>
          </a:xfrm>
          <a:prstGeom prst="rect">
            <a:avLst/>
          </a:prstGeom>
        </p:spPr>
        <p:txBody>
          <a:bodyPr/>
          <a:lstStyle/>
          <a:p>
            <a:pPr>
              <a:defRPr>
                <a:latin typeface="Avenir Next"/>
                <a:ea typeface="Avenir Next"/>
                <a:cs typeface="Avenir Next"/>
                <a:sym typeface="Avenir Next"/>
              </a:defRPr>
            </a:pPr>
            <a:r>
              <a:rPr sz="2100"/>
              <a:t>Rhyming (learning that some words end with the same sound) e.g </a:t>
            </a:r>
            <a:r>
              <a:rPr sz="2100">
                <a:latin typeface="Avenir Next Medium"/>
                <a:ea typeface="Avenir Next Medium"/>
                <a:cs typeface="Avenir Next Medium"/>
                <a:sym typeface="Avenir Next Medium"/>
              </a:rPr>
              <a:t>knock knock, it’s play o’clock</a:t>
            </a:r>
            <a:r>
              <a:rPr sz="2100"/>
              <a:t> or </a:t>
            </a:r>
            <a:r>
              <a:rPr sz="2100">
                <a:latin typeface="Avenir Next Medium"/>
                <a:ea typeface="Avenir Next Medium"/>
                <a:cs typeface="Avenir Next Medium"/>
                <a:sym typeface="Avenir Next Medium"/>
              </a:rPr>
              <a:t>Ding-Dong let’s sing a song!!! </a:t>
            </a:r>
            <a:r>
              <a:rPr>
                <a:latin typeface="Avenir Next Medium"/>
                <a:ea typeface="Avenir Next Medium"/>
                <a:cs typeface="Avenir Next Medium"/>
                <a:sym typeface="Avenir Next Medium"/>
              </a:rPr>
              <a:t>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What teaching principles does Talki use?"/>
          <p:cNvSpPr txBox="1"/>
          <p:nvPr>
            <p:ph type="ctrTitle"/>
          </p:nvPr>
        </p:nvSpPr>
        <p:spPr>
          <a:xfrm>
            <a:off x="1270000" y="472330"/>
            <a:ext cx="10464800" cy="746870"/>
          </a:xfrm>
          <a:prstGeom prst="rect">
            <a:avLst/>
          </a:prstGeom>
        </p:spPr>
        <p:txBody>
          <a:bodyPr/>
          <a:lstStyle>
            <a:lvl1pPr>
              <a:defRPr sz="4000">
                <a:latin typeface="Helvetica"/>
                <a:ea typeface="Helvetica"/>
                <a:cs typeface="Helvetica"/>
                <a:sym typeface="Helvetica"/>
              </a:defRPr>
            </a:lvl1pPr>
          </a:lstStyle>
          <a:p>
            <a:pPr/>
            <a:r>
              <a:t>What teaching principles does Talki use?</a:t>
            </a:r>
          </a:p>
        </p:txBody>
      </p:sp>
      <p:sp>
        <p:nvSpPr>
          <p:cNvPr id="222" name="Repeating the beginning sounds of a word e.g FFFF for fish or SSSSS for snake"/>
          <p:cNvSpPr txBox="1"/>
          <p:nvPr>
            <p:ph type="subTitle" sz="quarter" idx="1"/>
          </p:nvPr>
        </p:nvSpPr>
        <p:spPr>
          <a:xfrm>
            <a:off x="1270000" y="1790700"/>
            <a:ext cx="10464800" cy="1130300"/>
          </a:xfrm>
          <a:prstGeom prst="rect">
            <a:avLst/>
          </a:prstGeom>
        </p:spPr>
        <p:txBody>
          <a:bodyPr/>
          <a:lstStyle/>
          <a:p>
            <a:pPr>
              <a:defRPr sz="2100">
                <a:latin typeface="Avenir Next"/>
                <a:ea typeface="Avenir Next"/>
                <a:cs typeface="Avenir Next"/>
                <a:sym typeface="Avenir Next"/>
              </a:defRPr>
            </a:pPr>
            <a:r>
              <a:rPr>
                <a:latin typeface="Avenir Next Demi Bold"/>
                <a:ea typeface="Avenir Next Demi Bold"/>
                <a:cs typeface="Avenir Next Demi Bold"/>
                <a:sym typeface="Avenir Next Demi Bold"/>
              </a:rPr>
              <a:t>Repeating</a:t>
            </a:r>
            <a:r>
              <a:t> the beginning sounds of a word e.g FFFF for fish or SSSSS for snake</a:t>
            </a:r>
          </a:p>
        </p:txBody>
      </p:sp>
      <p:pic>
        <p:nvPicPr>
          <p:cNvPr id="223" name="Bigjigs-Fish-Wooden-Play-Food.png" descr="Bigjigs-Fish-Wooden-Play-Food.png"/>
          <p:cNvPicPr>
            <a:picLocks noChangeAspect="1"/>
          </p:cNvPicPr>
          <p:nvPr/>
        </p:nvPicPr>
        <p:blipFill>
          <a:blip r:embed="rId2">
            <a:extLst/>
          </a:blip>
          <a:stretch>
            <a:fillRect/>
          </a:stretch>
        </p:blipFill>
        <p:spPr>
          <a:xfrm>
            <a:off x="449193" y="4649407"/>
            <a:ext cx="4909106" cy="4909106"/>
          </a:xfrm>
          <a:prstGeom prst="rect">
            <a:avLst/>
          </a:prstGeom>
          <a:ln w="12700">
            <a:miter lim="400000"/>
          </a:ln>
        </p:spPr>
      </p:pic>
      <p:sp>
        <p:nvSpPr>
          <p:cNvPr id="224" name="FFFF"/>
          <p:cNvSpPr txBox="1"/>
          <p:nvPr/>
        </p:nvSpPr>
        <p:spPr>
          <a:xfrm>
            <a:off x="2228879" y="4169182"/>
            <a:ext cx="8372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FFFF</a:t>
            </a:r>
          </a:p>
        </p:txBody>
      </p:sp>
      <p:pic>
        <p:nvPicPr>
          <p:cNvPr id="225" name="il_794xN.932646432_8l2m.jpg" descr="il_794xN.932646432_8l2m.jpg"/>
          <p:cNvPicPr>
            <a:picLocks noChangeAspect="1"/>
          </p:cNvPicPr>
          <p:nvPr/>
        </p:nvPicPr>
        <p:blipFill>
          <a:blip r:embed="rId3">
            <a:extLst/>
          </a:blip>
          <a:stretch>
            <a:fillRect/>
          </a:stretch>
        </p:blipFill>
        <p:spPr>
          <a:xfrm>
            <a:off x="5878979" y="4656230"/>
            <a:ext cx="6876936" cy="4581737"/>
          </a:xfrm>
          <a:prstGeom prst="rect">
            <a:avLst/>
          </a:prstGeom>
          <a:ln w="12700">
            <a:miter lim="400000"/>
          </a:ln>
        </p:spPr>
      </p:pic>
      <p:sp>
        <p:nvSpPr>
          <p:cNvPr id="226" name="SSSSS"/>
          <p:cNvSpPr txBox="1"/>
          <p:nvPr/>
        </p:nvSpPr>
        <p:spPr>
          <a:xfrm>
            <a:off x="8765759" y="4169182"/>
            <a:ext cx="110337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SSSSS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 name="IMG-5300.jpg" descr="IMG-5300.jpg"/>
          <p:cNvPicPr>
            <a:picLocks noChangeAspect="1"/>
          </p:cNvPicPr>
          <p:nvPr>
            <p:ph type="pic" idx="13"/>
          </p:nvPr>
        </p:nvPicPr>
        <p:blipFill>
          <a:blip r:embed="rId2">
            <a:extLst/>
          </a:blip>
          <a:srcRect l="8831" t="0" r="26253" b="0"/>
          <a:stretch>
            <a:fillRect/>
          </a:stretch>
        </p:blipFill>
        <p:spPr>
          <a:xfrm>
            <a:off x="6690986" y="-71041"/>
            <a:ext cx="6423718" cy="9895584"/>
          </a:xfrm>
          <a:prstGeom prst="rect">
            <a:avLst/>
          </a:prstGeom>
        </p:spPr>
      </p:pic>
      <p:sp>
        <p:nvSpPr>
          <p:cNvPr id="126" name="Research questions"/>
          <p:cNvSpPr txBox="1"/>
          <p:nvPr>
            <p:ph type="title"/>
          </p:nvPr>
        </p:nvSpPr>
        <p:spPr>
          <a:xfrm>
            <a:off x="952500" y="-278475"/>
            <a:ext cx="5334000" cy="1533339"/>
          </a:xfrm>
          <a:prstGeom prst="rect">
            <a:avLst/>
          </a:prstGeom>
        </p:spPr>
        <p:txBody>
          <a:bodyPr/>
          <a:lstStyle>
            <a:lvl1pPr defTabSz="325120">
              <a:defRPr sz="4000">
                <a:latin typeface="Helvetica"/>
                <a:ea typeface="Helvetica"/>
                <a:cs typeface="Helvetica"/>
                <a:sym typeface="Helvetica"/>
              </a:defRPr>
            </a:lvl1pPr>
          </a:lstStyle>
          <a:p>
            <a:pPr/>
            <a:r>
              <a:t>Research questions </a:t>
            </a:r>
          </a:p>
        </p:txBody>
      </p:sp>
      <p:sp>
        <p:nvSpPr>
          <p:cNvPr id="127" name="How might we create an engaging multi-sensory experience that allows for maximum movement and free play in language learning?…"/>
          <p:cNvSpPr txBox="1"/>
          <p:nvPr>
            <p:ph type="body" sz="half" idx="1"/>
          </p:nvPr>
        </p:nvSpPr>
        <p:spPr>
          <a:xfrm>
            <a:off x="952500" y="2003601"/>
            <a:ext cx="5616169" cy="6671263"/>
          </a:xfrm>
          <a:prstGeom prst="rect">
            <a:avLst/>
          </a:prstGeom>
        </p:spPr>
        <p:txBody>
          <a:bodyPr/>
          <a:lstStyle/>
          <a:p>
            <a:pPr marL="291703" indent="-291703" algn="l" defTabSz="457200">
              <a:lnSpc>
                <a:spcPts val="3900"/>
              </a:lnSpc>
              <a:buSzPct val="145000"/>
              <a:buChar char="•"/>
              <a:defRPr sz="2100">
                <a:latin typeface="Avenir Next"/>
                <a:ea typeface="Avenir Next"/>
                <a:cs typeface="Avenir Next"/>
                <a:sym typeface="Avenir Next"/>
              </a:defRPr>
            </a:pPr>
            <a:r>
              <a:t>How might we create an engaging multi-sensory experience that allows for maximum movement and free play in language learning? </a:t>
            </a:r>
          </a:p>
          <a:p>
            <a:pPr marL="291703" indent="-291703" algn="l" defTabSz="457200">
              <a:lnSpc>
                <a:spcPts val="3900"/>
              </a:lnSpc>
              <a:buSzPct val="145000"/>
              <a:buChar char="•"/>
              <a:defRPr sz="2100">
                <a:latin typeface="Avenir Next"/>
                <a:ea typeface="Avenir Next"/>
                <a:cs typeface="Avenir Next"/>
                <a:sym typeface="Avenir Next"/>
              </a:defRPr>
            </a:pPr>
            <a:r>
              <a:t>How might we create an engaging and playful interactive alternative to touch screen based solutions for training spoken language?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What teaching principles does Talki use?"/>
          <p:cNvSpPr txBox="1"/>
          <p:nvPr>
            <p:ph type="ctrTitle"/>
          </p:nvPr>
        </p:nvSpPr>
        <p:spPr>
          <a:xfrm>
            <a:off x="1270000" y="472330"/>
            <a:ext cx="10464800" cy="746870"/>
          </a:xfrm>
          <a:prstGeom prst="rect">
            <a:avLst/>
          </a:prstGeom>
        </p:spPr>
        <p:txBody>
          <a:bodyPr/>
          <a:lstStyle>
            <a:lvl1pPr>
              <a:defRPr sz="4000">
                <a:latin typeface="Helvetica"/>
                <a:ea typeface="Helvetica"/>
                <a:cs typeface="Helvetica"/>
                <a:sym typeface="Helvetica"/>
              </a:defRPr>
            </a:lvl1pPr>
          </a:lstStyle>
          <a:p>
            <a:pPr/>
            <a:r>
              <a:t>What teaching principles does Talki use?</a:t>
            </a:r>
          </a:p>
        </p:txBody>
      </p:sp>
      <p:sp>
        <p:nvSpPr>
          <p:cNvPr id="229" name="Reinforcing sound recognition by repeating same sounds in different parts of the sentence e.g when Talki confirms what the toy is makes sentences with that sound “the snake is in the grass and it says SSSS” or “flip your fin funny fish”"/>
          <p:cNvSpPr txBox="1"/>
          <p:nvPr>
            <p:ph type="subTitle" sz="quarter" idx="1"/>
          </p:nvPr>
        </p:nvSpPr>
        <p:spPr>
          <a:xfrm>
            <a:off x="1270000" y="1790700"/>
            <a:ext cx="10464800" cy="1130300"/>
          </a:xfrm>
          <a:prstGeom prst="rect">
            <a:avLst/>
          </a:prstGeom>
        </p:spPr>
        <p:txBody>
          <a:bodyPr/>
          <a:lstStyle/>
          <a:p>
            <a:pPr defTabSz="566674">
              <a:defRPr sz="2037">
                <a:latin typeface="Avenir Next"/>
                <a:ea typeface="Avenir Next"/>
                <a:cs typeface="Avenir Next"/>
                <a:sym typeface="Avenir Next"/>
              </a:defRPr>
            </a:pPr>
            <a:r>
              <a:rPr>
                <a:latin typeface="Avenir Next Demi Bold"/>
                <a:ea typeface="Avenir Next Demi Bold"/>
                <a:cs typeface="Avenir Next Demi Bold"/>
                <a:sym typeface="Avenir Next Demi Bold"/>
              </a:rPr>
              <a:t>Reinforcing</a:t>
            </a:r>
            <a:r>
              <a:t> sound recognition by repeating same sounds in different parts of the sentence e.g when Talki confirms what the toy is makes sentences with that sound “the </a:t>
            </a:r>
            <a:r>
              <a:rPr b="1"/>
              <a:t>s</a:t>
            </a:r>
            <a:r>
              <a:t>nake is in the gra</a:t>
            </a:r>
            <a:r>
              <a:rPr b="1"/>
              <a:t>ss </a:t>
            </a:r>
            <a:r>
              <a:t>and it says </a:t>
            </a:r>
            <a:r>
              <a:rPr b="1"/>
              <a:t>SSSS</a:t>
            </a:r>
            <a:r>
              <a:t>”</a:t>
            </a:r>
            <a:r>
              <a:rPr b="1"/>
              <a:t> or </a:t>
            </a:r>
            <a:r>
              <a:t>“</a:t>
            </a:r>
            <a:r>
              <a:rPr b="1"/>
              <a:t>f</a:t>
            </a:r>
            <a:r>
              <a:t>lip your </a:t>
            </a:r>
            <a:r>
              <a:rPr b="1"/>
              <a:t>f</a:t>
            </a:r>
            <a:r>
              <a:t>in </a:t>
            </a:r>
            <a:r>
              <a:rPr b="1"/>
              <a:t>f</a:t>
            </a:r>
            <a:r>
              <a:t>unny</a:t>
            </a:r>
            <a:r>
              <a:rPr b="1"/>
              <a:t> f</a:t>
            </a:r>
            <a:r>
              <a:t>ish”</a:t>
            </a:r>
          </a:p>
        </p:txBody>
      </p:sp>
      <p:pic>
        <p:nvPicPr>
          <p:cNvPr id="230" name="Bigjigs-Fish-Wooden-Play-Food.png" descr="Bigjigs-Fish-Wooden-Play-Food.png"/>
          <p:cNvPicPr>
            <a:picLocks noChangeAspect="1"/>
          </p:cNvPicPr>
          <p:nvPr/>
        </p:nvPicPr>
        <p:blipFill>
          <a:blip r:embed="rId2">
            <a:extLst/>
          </a:blip>
          <a:stretch>
            <a:fillRect/>
          </a:stretch>
        </p:blipFill>
        <p:spPr>
          <a:xfrm>
            <a:off x="449193" y="4649407"/>
            <a:ext cx="4909106" cy="4909106"/>
          </a:xfrm>
          <a:prstGeom prst="rect">
            <a:avLst/>
          </a:prstGeom>
          <a:ln w="12700">
            <a:miter lim="400000"/>
          </a:ln>
        </p:spPr>
      </p:pic>
      <p:sp>
        <p:nvSpPr>
          <p:cNvPr id="231" name="FFFF"/>
          <p:cNvSpPr txBox="1"/>
          <p:nvPr/>
        </p:nvSpPr>
        <p:spPr>
          <a:xfrm>
            <a:off x="2228879" y="4169182"/>
            <a:ext cx="8372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FFFF</a:t>
            </a:r>
          </a:p>
        </p:txBody>
      </p:sp>
      <p:pic>
        <p:nvPicPr>
          <p:cNvPr id="232" name="il_794xN.932646432_8l2m.jpg" descr="il_794xN.932646432_8l2m.jpg"/>
          <p:cNvPicPr>
            <a:picLocks noChangeAspect="1"/>
          </p:cNvPicPr>
          <p:nvPr/>
        </p:nvPicPr>
        <p:blipFill>
          <a:blip r:embed="rId3">
            <a:extLst/>
          </a:blip>
          <a:stretch>
            <a:fillRect/>
          </a:stretch>
        </p:blipFill>
        <p:spPr>
          <a:xfrm>
            <a:off x="5878979" y="4656230"/>
            <a:ext cx="6876936" cy="4581737"/>
          </a:xfrm>
          <a:prstGeom prst="rect">
            <a:avLst/>
          </a:prstGeom>
          <a:ln w="12700">
            <a:miter lim="400000"/>
          </a:ln>
        </p:spPr>
      </p:pic>
      <p:sp>
        <p:nvSpPr>
          <p:cNvPr id="233" name="SSSSS"/>
          <p:cNvSpPr txBox="1"/>
          <p:nvPr/>
        </p:nvSpPr>
        <p:spPr>
          <a:xfrm>
            <a:off x="8765759" y="4169182"/>
            <a:ext cx="110337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SSSSS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What teaching principles does Talki use?"/>
          <p:cNvSpPr txBox="1"/>
          <p:nvPr>
            <p:ph type="ctrTitle"/>
          </p:nvPr>
        </p:nvSpPr>
        <p:spPr>
          <a:xfrm>
            <a:off x="1270000" y="472330"/>
            <a:ext cx="10464800" cy="746870"/>
          </a:xfrm>
          <a:prstGeom prst="rect">
            <a:avLst/>
          </a:prstGeom>
        </p:spPr>
        <p:txBody>
          <a:bodyPr/>
          <a:lstStyle>
            <a:lvl1pPr>
              <a:defRPr sz="4000">
                <a:latin typeface="Helvetica"/>
                <a:ea typeface="Helvetica"/>
                <a:cs typeface="Helvetica"/>
                <a:sym typeface="Helvetica"/>
              </a:defRPr>
            </a:lvl1pPr>
          </a:lstStyle>
          <a:p>
            <a:pPr/>
            <a:r>
              <a:t>What teaching principles does Talki use?</a:t>
            </a:r>
          </a:p>
        </p:txBody>
      </p:sp>
      <p:sp>
        <p:nvSpPr>
          <p:cNvPr id="236" name="Learning that words can be broken apart into syllables. Children can hear clapping out the syllables within a word and can clap together e.g three claps for e-le-phant , three claps for ba-na-na, 1 clap for tree or four claps for crocodile"/>
          <p:cNvSpPr txBox="1"/>
          <p:nvPr>
            <p:ph type="subTitle" sz="quarter" idx="1"/>
          </p:nvPr>
        </p:nvSpPr>
        <p:spPr>
          <a:xfrm>
            <a:off x="1270000" y="1790700"/>
            <a:ext cx="10464800" cy="1456834"/>
          </a:xfrm>
          <a:prstGeom prst="rect">
            <a:avLst/>
          </a:prstGeom>
        </p:spPr>
        <p:txBody>
          <a:bodyPr/>
          <a:lstStyle/>
          <a:p>
            <a:pPr>
              <a:defRPr sz="2100">
                <a:latin typeface="Avenir Next"/>
                <a:ea typeface="Avenir Next"/>
                <a:cs typeface="Avenir Next"/>
                <a:sym typeface="Avenir Next"/>
              </a:defRPr>
            </a:pPr>
            <a:r>
              <a:t>Learning that words can be broken apart into syllables. Children can hear clapping out the syllables within a word and can clap together e.g </a:t>
            </a:r>
            <a:r>
              <a:rPr>
                <a:latin typeface="Avenir Next Demi Bold"/>
                <a:ea typeface="Avenir Next Demi Bold"/>
                <a:cs typeface="Avenir Next Demi Bold"/>
                <a:sym typeface="Avenir Next Demi Bold"/>
              </a:rPr>
              <a:t>three</a:t>
            </a:r>
            <a:r>
              <a:t> claps for</a:t>
            </a:r>
            <a:r>
              <a:rPr>
                <a:latin typeface="Avenir Next Demi Bold"/>
                <a:ea typeface="Avenir Next Demi Bold"/>
                <a:cs typeface="Avenir Next Demi Bold"/>
                <a:sym typeface="Avenir Next Demi Bold"/>
              </a:rPr>
              <a:t> e-le-phant </a:t>
            </a:r>
            <a:r>
              <a:t>, </a:t>
            </a:r>
            <a:r>
              <a:rPr>
                <a:latin typeface="Avenir Next Demi Bold"/>
                <a:ea typeface="Avenir Next Demi Bold"/>
                <a:cs typeface="Avenir Next Demi Bold"/>
                <a:sym typeface="Avenir Next Demi Bold"/>
              </a:rPr>
              <a:t>three </a:t>
            </a:r>
            <a:r>
              <a:t>claps for </a:t>
            </a:r>
            <a:r>
              <a:rPr>
                <a:latin typeface="Avenir Next Demi Bold"/>
                <a:ea typeface="Avenir Next Demi Bold"/>
                <a:cs typeface="Avenir Next Demi Bold"/>
                <a:sym typeface="Avenir Next Demi Bold"/>
              </a:rPr>
              <a:t>ba-na-na</a:t>
            </a:r>
            <a:r>
              <a:t>, </a:t>
            </a:r>
            <a:r>
              <a:rPr>
                <a:latin typeface="Avenir Next Demi Bold"/>
                <a:ea typeface="Avenir Next Demi Bold"/>
                <a:cs typeface="Avenir Next Demi Bold"/>
                <a:sym typeface="Avenir Next Demi Bold"/>
              </a:rPr>
              <a:t>1</a:t>
            </a:r>
            <a:r>
              <a:t> clap for </a:t>
            </a:r>
            <a:r>
              <a:rPr>
                <a:latin typeface="Avenir Next Demi Bold"/>
                <a:ea typeface="Avenir Next Demi Bold"/>
                <a:cs typeface="Avenir Next Demi Bold"/>
                <a:sym typeface="Avenir Next Demi Bold"/>
              </a:rPr>
              <a:t>tree</a:t>
            </a:r>
            <a:r>
              <a:t> or </a:t>
            </a:r>
            <a:r>
              <a:rPr>
                <a:latin typeface="Avenir Next Demi Bold"/>
                <a:ea typeface="Avenir Next Demi Bold"/>
                <a:cs typeface="Avenir Next Demi Bold"/>
                <a:sym typeface="Avenir Next Demi Bold"/>
              </a:rPr>
              <a:t>four</a:t>
            </a:r>
            <a:r>
              <a:t> claps for </a:t>
            </a:r>
            <a:r>
              <a:rPr>
                <a:latin typeface="Avenir Next Demi Bold"/>
                <a:ea typeface="Avenir Next Demi Bold"/>
                <a:cs typeface="Avenir Next Demi Bold"/>
                <a:sym typeface="Avenir Next Demi Bold"/>
              </a:rPr>
              <a:t>crocodile</a:t>
            </a:r>
            <a:r>
              <a:t> </a:t>
            </a:r>
          </a:p>
        </p:txBody>
      </p:sp>
      <p:pic>
        <p:nvPicPr>
          <p:cNvPr id="237" name="41VzW-GEi6L._SX466_.jpg" descr="41VzW-GEi6L._SX466_.jpg"/>
          <p:cNvPicPr>
            <a:picLocks noChangeAspect="1"/>
          </p:cNvPicPr>
          <p:nvPr/>
        </p:nvPicPr>
        <p:blipFill>
          <a:blip r:embed="rId2">
            <a:extLst/>
          </a:blip>
          <a:stretch>
            <a:fillRect/>
          </a:stretch>
        </p:blipFill>
        <p:spPr>
          <a:xfrm>
            <a:off x="7049637" y="4714806"/>
            <a:ext cx="5022429" cy="5022428"/>
          </a:xfrm>
          <a:prstGeom prst="rect">
            <a:avLst/>
          </a:prstGeom>
          <a:ln w="12700">
            <a:miter lim="400000"/>
          </a:ln>
        </p:spPr>
      </p:pic>
      <p:pic>
        <p:nvPicPr>
          <p:cNvPr id="238" name="365.jpg" descr="365.jpg"/>
          <p:cNvPicPr>
            <a:picLocks noChangeAspect="1"/>
          </p:cNvPicPr>
          <p:nvPr/>
        </p:nvPicPr>
        <p:blipFill>
          <a:blip r:embed="rId3">
            <a:extLst/>
          </a:blip>
          <a:stretch>
            <a:fillRect/>
          </a:stretch>
        </p:blipFill>
        <p:spPr>
          <a:xfrm>
            <a:off x="337552" y="3877423"/>
            <a:ext cx="5801422" cy="5801422"/>
          </a:xfrm>
          <a:prstGeom prst="rect">
            <a:avLst/>
          </a:prstGeom>
          <a:ln w="12700">
            <a:miter lim="400000"/>
          </a:ln>
        </p:spPr>
      </p:pic>
      <p:sp>
        <p:nvSpPr>
          <p:cNvPr id="239" name="4 claps for cro-co-di-le"/>
          <p:cNvSpPr txBox="1"/>
          <p:nvPr/>
        </p:nvSpPr>
        <p:spPr>
          <a:xfrm>
            <a:off x="1471489" y="4118065"/>
            <a:ext cx="353354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4 claps for cro-co-di-le </a:t>
            </a:r>
          </a:p>
        </p:txBody>
      </p:sp>
      <p:sp>
        <p:nvSpPr>
          <p:cNvPr id="240" name="1 clap for tree"/>
          <p:cNvSpPr txBox="1"/>
          <p:nvPr/>
        </p:nvSpPr>
        <p:spPr>
          <a:xfrm>
            <a:off x="8453818" y="4118065"/>
            <a:ext cx="221406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clap for tree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What teaching principles does it use?"/>
          <p:cNvSpPr txBox="1"/>
          <p:nvPr>
            <p:ph type="ctrTitle"/>
          </p:nvPr>
        </p:nvSpPr>
        <p:spPr>
          <a:xfrm>
            <a:off x="1270000" y="472330"/>
            <a:ext cx="10464800" cy="746870"/>
          </a:xfrm>
          <a:prstGeom prst="rect">
            <a:avLst/>
          </a:prstGeom>
        </p:spPr>
        <p:txBody>
          <a:bodyPr/>
          <a:lstStyle>
            <a:lvl1pPr>
              <a:defRPr sz="4000">
                <a:latin typeface="Helvetica"/>
                <a:ea typeface="Helvetica"/>
                <a:cs typeface="Helvetica"/>
                <a:sym typeface="Helvetica"/>
              </a:defRPr>
            </a:lvl1pPr>
          </a:lstStyle>
          <a:p>
            <a:pPr/>
            <a:r>
              <a:t>What teaching principles does it use?</a:t>
            </a:r>
          </a:p>
        </p:txBody>
      </p:sp>
      <p:sp>
        <p:nvSpPr>
          <p:cNvPr id="243" name="Associating sounds to words, things or actions e.g Moooo Mooo is associated with a cow, bzzz bzzz to a bee, vroom vroom to a car, woo woo to a train etc"/>
          <p:cNvSpPr txBox="1"/>
          <p:nvPr>
            <p:ph type="subTitle" sz="quarter" idx="1"/>
          </p:nvPr>
        </p:nvSpPr>
        <p:spPr>
          <a:xfrm>
            <a:off x="1270000" y="1705505"/>
            <a:ext cx="10675922" cy="1749691"/>
          </a:xfrm>
          <a:prstGeom prst="rect">
            <a:avLst/>
          </a:prstGeom>
        </p:spPr>
        <p:txBody>
          <a:bodyPr/>
          <a:lstStyle/>
          <a:p>
            <a:pPr>
              <a:defRPr sz="2100">
                <a:latin typeface="Avenir Next"/>
                <a:ea typeface="Avenir Next"/>
                <a:cs typeface="Avenir Next"/>
                <a:sym typeface="Avenir Next"/>
              </a:defRPr>
            </a:pPr>
            <a:r>
              <a:t>Associating sounds to words, things or actions e.g </a:t>
            </a:r>
            <a:r>
              <a:rPr>
                <a:latin typeface="Avenir Next Demi Bold"/>
                <a:ea typeface="Avenir Next Demi Bold"/>
                <a:cs typeface="Avenir Next Demi Bold"/>
                <a:sym typeface="Avenir Next Demi Bold"/>
              </a:rPr>
              <a:t>Moooo Mooo </a:t>
            </a:r>
            <a:r>
              <a:t>is associated with a cow, </a:t>
            </a:r>
            <a:r>
              <a:rPr>
                <a:latin typeface="Avenir Next Demi Bold"/>
                <a:ea typeface="Avenir Next Demi Bold"/>
                <a:cs typeface="Avenir Next Demi Bold"/>
                <a:sym typeface="Avenir Next Demi Bold"/>
              </a:rPr>
              <a:t>bzzz bzzz</a:t>
            </a:r>
            <a:r>
              <a:t> to a bee, </a:t>
            </a:r>
            <a:r>
              <a:rPr>
                <a:latin typeface="Avenir Next Demi Bold"/>
                <a:ea typeface="Avenir Next Demi Bold"/>
                <a:cs typeface="Avenir Next Demi Bold"/>
                <a:sym typeface="Avenir Next Demi Bold"/>
              </a:rPr>
              <a:t>vroom vroom</a:t>
            </a:r>
            <a:r>
              <a:t> to a car, </a:t>
            </a:r>
            <a:r>
              <a:rPr>
                <a:latin typeface="Avenir Next Demi Bold"/>
                <a:ea typeface="Avenir Next Demi Bold"/>
                <a:cs typeface="Avenir Next Demi Bold"/>
                <a:sym typeface="Avenir Next Demi Bold"/>
              </a:rPr>
              <a:t>woo woo</a:t>
            </a:r>
            <a:r>
              <a:t> to a train etc  </a:t>
            </a:r>
          </a:p>
        </p:txBody>
      </p:sp>
      <p:pic>
        <p:nvPicPr>
          <p:cNvPr id="244" name="ba75d9aaed1ac867293836fe2c7e3dac.jpg" descr="ba75d9aaed1ac867293836fe2c7e3dac.jpg"/>
          <p:cNvPicPr>
            <a:picLocks noChangeAspect="1"/>
          </p:cNvPicPr>
          <p:nvPr/>
        </p:nvPicPr>
        <p:blipFill>
          <a:blip r:embed="rId2">
            <a:extLst/>
          </a:blip>
          <a:stretch>
            <a:fillRect/>
          </a:stretch>
        </p:blipFill>
        <p:spPr>
          <a:xfrm>
            <a:off x="844839" y="4159811"/>
            <a:ext cx="4064001" cy="5410201"/>
          </a:xfrm>
          <a:prstGeom prst="rect">
            <a:avLst/>
          </a:prstGeom>
          <a:ln w="12700">
            <a:miter lim="400000"/>
          </a:ln>
        </p:spPr>
      </p:pic>
      <p:sp>
        <p:nvSpPr>
          <p:cNvPr id="245" name="Bzzzzzzz"/>
          <p:cNvSpPr txBox="1"/>
          <p:nvPr/>
        </p:nvSpPr>
        <p:spPr>
          <a:xfrm>
            <a:off x="2158731" y="4135104"/>
            <a:ext cx="143621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Bzzzzzzz</a:t>
            </a:r>
          </a:p>
        </p:txBody>
      </p:sp>
      <p:pic>
        <p:nvPicPr>
          <p:cNvPr id="246" name="577f993f0c3db0fec2758766a85a4233.jpg" descr="577f993f0c3db0fec2758766a85a4233.jpg"/>
          <p:cNvPicPr>
            <a:picLocks noChangeAspect="1"/>
          </p:cNvPicPr>
          <p:nvPr/>
        </p:nvPicPr>
        <p:blipFill>
          <a:blip r:embed="rId3">
            <a:extLst/>
          </a:blip>
          <a:stretch>
            <a:fillRect/>
          </a:stretch>
        </p:blipFill>
        <p:spPr>
          <a:xfrm>
            <a:off x="5980799" y="3126826"/>
            <a:ext cx="5959930" cy="5959930"/>
          </a:xfrm>
          <a:prstGeom prst="rect">
            <a:avLst/>
          </a:prstGeom>
          <a:ln w="12700">
            <a:miter lim="400000"/>
          </a:ln>
        </p:spPr>
      </p:pic>
      <p:sp>
        <p:nvSpPr>
          <p:cNvPr id="247" name="Woof woof"/>
          <p:cNvSpPr txBox="1"/>
          <p:nvPr/>
        </p:nvSpPr>
        <p:spPr>
          <a:xfrm>
            <a:off x="8085683" y="4135104"/>
            <a:ext cx="175016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Woof woof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What teaching principles does it use?"/>
          <p:cNvSpPr txBox="1"/>
          <p:nvPr>
            <p:ph type="ctrTitle"/>
          </p:nvPr>
        </p:nvSpPr>
        <p:spPr>
          <a:xfrm>
            <a:off x="1270000" y="472330"/>
            <a:ext cx="10464800" cy="746870"/>
          </a:xfrm>
          <a:prstGeom prst="rect">
            <a:avLst/>
          </a:prstGeom>
        </p:spPr>
        <p:txBody>
          <a:bodyPr/>
          <a:lstStyle>
            <a:lvl1pPr>
              <a:defRPr sz="4000">
                <a:latin typeface="Helvetica"/>
                <a:ea typeface="Helvetica"/>
                <a:cs typeface="Helvetica"/>
                <a:sym typeface="Helvetica"/>
              </a:defRPr>
            </a:lvl1pPr>
          </a:lstStyle>
          <a:p>
            <a:pPr/>
            <a:r>
              <a:t>What teaching principles does it use?</a:t>
            </a:r>
          </a:p>
        </p:txBody>
      </p:sp>
      <p:sp>
        <p:nvSpPr>
          <p:cNvPr id="250" name="Using voice pitch and exaggeration to describe things and concepts e.g A biiiiiiiiiig elephant or a taaaaalll giraffe"/>
          <p:cNvSpPr txBox="1"/>
          <p:nvPr>
            <p:ph type="subTitle" sz="quarter" idx="1"/>
          </p:nvPr>
        </p:nvSpPr>
        <p:spPr>
          <a:xfrm>
            <a:off x="1270000" y="1705505"/>
            <a:ext cx="10675922" cy="1749691"/>
          </a:xfrm>
          <a:prstGeom prst="rect">
            <a:avLst/>
          </a:prstGeom>
        </p:spPr>
        <p:txBody>
          <a:bodyPr/>
          <a:lstStyle/>
          <a:p>
            <a:pPr>
              <a:defRPr sz="2100">
                <a:latin typeface="Avenir Next"/>
                <a:ea typeface="Avenir Next"/>
                <a:cs typeface="Avenir Next"/>
                <a:sym typeface="Avenir Next"/>
              </a:defRPr>
            </a:pPr>
            <a:r>
              <a:t>Using voice pitch and exaggeration to describe things and concepts e.g A </a:t>
            </a:r>
            <a:r>
              <a:rPr>
                <a:latin typeface="Avenir Next Demi Bold"/>
                <a:ea typeface="Avenir Next Demi Bold"/>
                <a:cs typeface="Avenir Next Demi Bold"/>
                <a:sym typeface="Avenir Next Demi Bold"/>
              </a:rPr>
              <a:t>biiiiiiiiiig </a:t>
            </a:r>
            <a:r>
              <a:t>elephant or a </a:t>
            </a:r>
            <a:r>
              <a:rPr>
                <a:latin typeface="Avenir Next Demi Bold"/>
                <a:ea typeface="Avenir Next Demi Bold"/>
                <a:cs typeface="Avenir Next Demi Bold"/>
                <a:sym typeface="Avenir Next Demi Bold"/>
              </a:rPr>
              <a:t>taaaaalll</a:t>
            </a:r>
            <a:r>
              <a:t> giraffe </a:t>
            </a:r>
          </a:p>
        </p:txBody>
      </p:sp>
      <p:pic>
        <p:nvPicPr>
          <p:cNvPr id="251" name="Wooden-Giraffe-Toy.jpg" descr="Wooden-Giraffe-Toy.jpg"/>
          <p:cNvPicPr>
            <a:picLocks noChangeAspect="1"/>
          </p:cNvPicPr>
          <p:nvPr/>
        </p:nvPicPr>
        <p:blipFill>
          <a:blip r:embed="rId2">
            <a:extLst/>
          </a:blip>
          <a:stretch>
            <a:fillRect/>
          </a:stretch>
        </p:blipFill>
        <p:spPr>
          <a:xfrm>
            <a:off x="-2200498" y="3043368"/>
            <a:ext cx="8843972" cy="6632979"/>
          </a:xfrm>
          <a:prstGeom prst="rect">
            <a:avLst/>
          </a:prstGeom>
          <a:ln w="12700">
            <a:miter lim="400000"/>
          </a:ln>
        </p:spPr>
      </p:pic>
      <p:pic>
        <p:nvPicPr>
          <p:cNvPr id="252" name="Petit_elephant_Aujourd_hui_c_est_mercredi_Moulin_Roty.jpg" descr="Petit_elephant_Aujourd_hui_c_est_mercredi_Moulin_Roty.jpg"/>
          <p:cNvPicPr>
            <a:picLocks noChangeAspect="1"/>
          </p:cNvPicPr>
          <p:nvPr/>
        </p:nvPicPr>
        <p:blipFill>
          <a:blip r:embed="rId3">
            <a:extLst/>
          </a:blip>
          <a:stretch>
            <a:fillRect/>
          </a:stretch>
        </p:blipFill>
        <p:spPr>
          <a:xfrm flipH="1">
            <a:off x="6017203" y="3184857"/>
            <a:ext cx="6350001" cy="63500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What teaching principles does it use?"/>
          <p:cNvSpPr txBox="1"/>
          <p:nvPr>
            <p:ph type="ctrTitle"/>
          </p:nvPr>
        </p:nvSpPr>
        <p:spPr>
          <a:xfrm>
            <a:off x="1270000" y="472330"/>
            <a:ext cx="10464800" cy="746870"/>
          </a:xfrm>
          <a:prstGeom prst="rect">
            <a:avLst/>
          </a:prstGeom>
        </p:spPr>
        <p:txBody>
          <a:bodyPr/>
          <a:lstStyle>
            <a:lvl1pPr>
              <a:defRPr sz="4000">
                <a:latin typeface="Helvetica"/>
                <a:ea typeface="Helvetica"/>
                <a:cs typeface="Helvetica"/>
                <a:sym typeface="Helvetica"/>
              </a:defRPr>
            </a:lvl1pPr>
          </a:lstStyle>
          <a:p>
            <a:pPr/>
            <a:r>
              <a:t>What teaching principles does it use?</a:t>
            </a:r>
          </a:p>
        </p:txBody>
      </p:sp>
      <p:sp>
        <p:nvSpPr>
          <p:cNvPr id="255" name="Putting things in context…"/>
          <p:cNvSpPr txBox="1"/>
          <p:nvPr>
            <p:ph type="subTitle" sz="quarter" idx="1"/>
          </p:nvPr>
        </p:nvSpPr>
        <p:spPr>
          <a:xfrm>
            <a:off x="1164439" y="1587419"/>
            <a:ext cx="10675922" cy="1749690"/>
          </a:xfrm>
          <a:prstGeom prst="rect">
            <a:avLst/>
          </a:prstGeom>
        </p:spPr>
        <p:txBody>
          <a:bodyPr/>
          <a:lstStyle/>
          <a:p>
            <a:pPr defTabSz="537463">
              <a:defRPr sz="1932">
                <a:latin typeface="Avenir Next"/>
                <a:ea typeface="Avenir Next"/>
                <a:cs typeface="Avenir Next"/>
                <a:sym typeface="Avenir Next"/>
              </a:defRPr>
            </a:pPr>
            <a:r>
              <a:t>Putting things in context </a:t>
            </a:r>
          </a:p>
          <a:p>
            <a:pPr defTabSz="537463">
              <a:defRPr sz="1932">
                <a:latin typeface="Avenir Next"/>
                <a:ea typeface="Avenir Next"/>
                <a:cs typeface="Avenir Next"/>
                <a:sym typeface="Avenir Next"/>
              </a:defRPr>
            </a:pPr>
            <a:r>
              <a:t>Giving clues about color, location, sounds or actions. As children start to understand and recognise isolated words, they can associate characteristics to toys e.g “I spy with my little eye something swimming in the pond. It’s a FFFF” or “I spy with my little eye something singing tweet tweet on the tree…It’s a BBB”  </a:t>
            </a:r>
          </a:p>
        </p:txBody>
      </p:sp>
      <p:pic>
        <p:nvPicPr>
          <p:cNvPr id="256" name="16804-ostheimer-bird-bullfinch-ostheimer-wooden-toys-oskars-wooden-ark_512x.jpg" descr="16804-ostheimer-bird-bullfinch-ostheimer-wooden-toys-oskars-wooden-ark_512x.jpg"/>
          <p:cNvPicPr>
            <a:picLocks noChangeAspect="1"/>
          </p:cNvPicPr>
          <p:nvPr/>
        </p:nvPicPr>
        <p:blipFill>
          <a:blip r:embed="rId2">
            <a:extLst/>
          </a:blip>
          <a:stretch>
            <a:fillRect/>
          </a:stretch>
        </p:blipFill>
        <p:spPr>
          <a:xfrm>
            <a:off x="6939041" y="4141168"/>
            <a:ext cx="4879383" cy="487938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How does Talki give feedback?"/>
          <p:cNvSpPr txBox="1"/>
          <p:nvPr>
            <p:ph type="ctrTitle"/>
          </p:nvPr>
        </p:nvSpPr>
        <p:spPr>
          <a:xfrm>
            <a:off x="1270000" y="488775"/>
            <a:ext cx="10464800" cy="737052"/>
          </a:xfrm>
          <a:prstGeom prst="rect">
            <a:avLst/>
          </a:prstGeom>
        </p:spPr>
        <p:txBody>
          <a:bodyPr/>
          <a:lstStyle>
            <a:lvl1pPr>
              <a:defRPr sz="4000">
                <a:latin typeface="Helvetica"/>
                <a:ea typeface="Helvetica"/>
                <a:cs typeface="Helvetica"/>
                <a:sym typeface="Helvetica"/>
              </a:defRPr>
            </a:lvl1pPr>
          </a:lstStyle>
          <a:p>
            <a:pPr/>
            <a:r>
              <a:t>How does Talki give feedback? </a:t>
            </a:r>
          </a:p>
        </p:txBody>
      </p:sp>
      <p:pic>
        <p:nvPicPr>
          <p:cNvPr id="259" name="Image" descr="Image"/>
          <p:cNvPicPr>
            <a:picLocks noChangeAspect="1"/>
          </p:cNvPicPr>
          <p:nvPr/>
        </p:nvPicPr>
        <p:blipFill>
          <a:blip r:embed="rId2">
            <a:extLst/>
          </a:blip>
          <a:stretch>
            <a:fillRect/>
          </a:stretch>
        </p:blipFill>
        <p:spPr>
          <a:xfrm>
            <a:off x="9689172" y="6703963"/>
            <a:ext cx="2895601" cy="1968501"/>
          </a:xfrm>
          <a:prstGeom prst="rect">
            <a:avLst/>
          </a:prstGeom>
          <a:ln w="12700">
            <a:miter lim="400000"/>
          </a:ln>
        </p:spPr>
      </p:pic>
      <p:pic>
        <p:nvPicPr>
          <p:cNvPr id="260" name="Image" descr="Image"/>
          <p:cNvPicPr>
            <a:picLocks noChangeAspect="1"/>
          </p:cNvPicPr>
          <p:nvPr/>
        </p:nvPicPr>
        <p:blipFill>
          <a:blip r:embed="rId3">
            <a:extLst/>
          </a:blip>
          <a:stretch>
            <a:fillRect/>
          </a:stretch>
        </p:blipFill>
        <p:spPr>
          <a:xfrm>
            <a:off x="9329363" y="8701123"/>
            <a:ext cx="889001" cy="393701"/>
          </a:xfrm>
          <a:prstGeom prst="rect">
            <a:avLst/>
          </a:prstGeom>
          <a:ln w="12700">
            <a:miter lim="400000"/>
          </a:ln>
        </p:spPr>
      </p:pic>
      <p:pic>
        <p:nvPicPr>
          <p:cNvPr id="261" name="Image" descr="Image"/>
          <p:cNvPicPr>
            <a:picLocks noChangeAspect="1"/>
          </p:cNvPicPr>
          <p:nvPr/>
        </p:nvPicPr>
        <p:blipFill>
          <a:blip r:embed="rId4">
            <a:extLst/>
          </a:blip>
          <a:stretch>
            <a:fillRect/>
          </a:stretch>
        </p:blipFill>
        <p:spPr>
          <a:xfrm>
            <a:off x="1518243" y="5650197"/>
            <a:ext cx="2641601" cy="2133601"/>
          </a:xfrm>
          <a:prstGeom prst="rect">
            <a:avLst/>
          </a:prstGeom>
          <a:ln w="12700">
            <a:miter lim="400000"/>
          </a:ln>
        </p:spPr>
      </p:pic>
      <p:pic>
        <p:nvPicPr>
          <p:cNvPr id="262" name="Image" descr="Image"/>
          <p:cNvPicPr>
            <a:picLocks noChangeAspect="1"/>
          </p:cNvPicPr>
          <p:nvPr/>
        </p:nvPicPr>
        <p:blipFill>
          <a:blip r:embed="rId5">
            <a:extLst/>
          </a:blip>
          <a:stretch>
            <a:fillRect/>
          </a:stretch>
        </p:blipFill>
        <p:spPr>
          <a:xfrm>
            <a:off x="516878" y="8015452"/>
            <a:ext cx="1168401" cy="520701"/>
          </a:xfrm>
          <a:prstGeom prst="rect">
            <a:avLst/>
          </a:prstGeom>
          <a:ln w="12700">
            <a:miter lim="400000"/>
          </a:ln>
        </p:spPr>
      </p:pic>
      <p:pic>
        <p:nvPicPr>
          <p:cNvPr id="263" name="Image" descr="Image"/>
          <p:cNvPicPr>
            <a:picLocks noChangeAspect="1"/>
          </p:cNvPicPr>
          <p:nvPr/>
        </p:nvPicPr>
        <p:blipFill>
          <a:blip r:embed="rId6">
            <a:extLst/>
          </a:blip>
          <a:stretch>
            <a:fillRect/>
          </a:stretch>
        </p:blipFill>
        <p:spPr>
          <a:xfrm>
            <a:off x="6594289" y="4980592"/>
            <a:ext cx="2390864" cy="2671481"/>
          </a:xfrm>
          <a:prstGeom prst="rect">
            <a:avLst/>
          </a:prstGeom>
          <a:ln w="12700">
            <a:miter lim="400000"/>
          </a:ln>
        </p:spPr>
      </p:pic>
      <p:pic>
        <p:nvPicPr>
          <p:cNvPr id="264" name="Image" descr="Image"/>
          <p:cNvPicPr>
            <a:picLocks noChangeAspect="1"/>
          </p:cNvPicPr>
          <p:nvPr/>
        </p:nvPicPr>
        <p:blipFill>
          <a:blip r:embed="rId7">
            <a:extLst/>
          </a:blip>
          <a:stretch>
            <a:fillRect/>
          </a:stretch>
        </p:blipFill>
        <p:spPr>
          <a:xfrm>
            <a:off x="5362583" y="4344144"/>
            <a:ext cx="1257301" cy="622301"/>
          </a:xfrm>
          <a:prstGeom prst="rect">
            <a:avLst/>
          </a:prstGeom>
          <a:ln w="12700">
            <a:miter lim="400000"/>
          </a:ln>
        </p:spPr>
      </p:pic>
      <p:sp>
        <p:nvSpPr>
          <p:cNvPr id="265" name="Talki doesn’t reward children or says they are wrong. It doesn’t penalise children from making mistakes…"/>
          <p:cNvSpPr txBox="1"/>
          <p:nvPr>
            <p:ph type="subTitle" sz="quarter" idx="1"/>
          </p:nvPr>
        </p:nvSpPr>
        <p:spPr>
          <a:xfrm>
            <a:off x="796971" y="1535116"/>
            <a:ext cx="11410858" cy="1519932"/>
          </a:xfrm>
          <a:prstGeom prst="rect">
            <a:avLst/>
          </a:prstGeom>
        </p:spPr>
        <p:txBody>
          <a:bodyPr/>
          <a:lstStyle/>
          <a:p>
            <a:pPr marL="227528" indent="-227528" algn="l" defTabSz="356615">
              <a:lnSpc>
                <a:spcPts val="3000"/>
              </a:lnSpc>
              <a:buSzPct val="145000"/>
              <a:buChar char="•"/>
              <a:defRPr sz="1637">
                <a:latin typeface="Avenir Next"/>
                <a:ea typeface="Avenir Next"/>
                <a:cs typeface="Avenir Next"/>
                <a:sym typeface="Avenir Next"/>
              </a:defRPr>
            </a:pPr>
            <a:r>
              <a:t>Talki doesn’t reward children or says they are wrong. It doesn’t penalise children from making mistakes </a:t>
            </a:r>
          </a:p>
          <a:p>
            <a:pPr marL="227528" indent="-227528" algn="l" defTabSz="356615">
              <a:lnSpc>
                <a:spcPts val="3000"/>
              </a:lnSpc>
              <a:buSzPct val="145000"/>
              <a:buChar char="•"/>
              <a:defRPr sz="1637">
                <a:latin typeface="Avenir Next"/>
                <a:ea typeface="Avenir Next"/>
                <a:cs typeface="Avenir Next"/>
                <a:sym typeface="Avenir Next"/>
              </a:defRPr>
            </a:pPr>
            <a:r>
              <a:t>Children get as many chances as they need to find the right answer </a:t>
            </a:r>
          </a:p>
          <a:p>
            <a:pPr marL="227528" indent="-227528" algn="l" defTabSz="356615">
              <a:lnSpc>
                <a:spcPts val="3000"/>
              </a:lnSpc>
              <a:buSzPct val="145000"/>
              <a:buChar char="•"/>
              <a:defRPr sz="1637">
                <a:latin typeface="Avenir Next"/>
                <a:ea typeface="Avenir Next"/>
                <a:cs typeface="Avenir Next"/>
                <a:sym typeface="Avenir Next"/>
              </a:defRPr>
            </a:pPr>
            <a:r>
              <a:t>Talki gives feedback using</a:t>
            </a:r>
            <a:r>
              <a:rPr>
                <a:latin typeface="Avenir Next Demi Bold"/>
                <a:ea typeface="Avenir Next Demi Bold"/>
                <a:cs typeface="Avenir Next Demi Bold"/>
                <a:sym typeface="Avenir Next Demi Bold"/>
              </a:rPr>
              <a:t> interjections</a:t>
            </a:r>
            <a:r>
              <a:t> which are expressions to show emotion, surprise or excite e.g when a child brings the wrong object is says </a:t>
            </a:r>
            <a:r>
              <a:rPr>
                <a:latin typeface="Avenir Next Demi Bold"/>
                <a:ea typeface="Avenir Next Demi Bold"/>
                <a:cs typeface="Avenir Next Demi Bold"/>
                <a:sym typeface="Avenir Next Demi Bold"/>
              </a:rPr>
              <a:t>“uh-oh”</a:t>
            </a:r>
            <a:r>
              <a:t> or </a:t>
            </a:r>
            <a:r>
              <a:rPr>
                <a:latin typeface="Avenir Next Demi Bold"/>
                <a:ea typeface="Avenir Next Demi Bold"/>
                <a:cs typeface="Avenir Next Demi Bold"/>
                <a:sym typeface="Avenir Next Demi Bold"/>
              </a:rPr>
              <a:t>“oops”</a:t>
            </a:r>
            <a:r>
              <a:t> in a way that doesn’t express disappointment or sadness but emotional enough to be clear.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dff801813ee16153838ac1bfe3d20148.jpg" descr="dff801813ee16153838ac1bfe3d20148.jpg"/>
          <p:cNvPicPr>
            <a:picLocks noChangeAspect="1"/>
          </p:cNvPicPr>
          <p:nvPr>
            <p:ph type="pic" idx="13"/>
          </p:nvPr>
        </p:nvPicPr>
        <p:blipFill>
          <a:blip r:embed="rId2">
            <a:extLst/>
          </a:blip>
          <a:srcRect l="2475" t="0" r="0" b="0"/>
          <a:stretch>
            <a:fillRect/>
          </a:stretch>
        </p:blipFill>
        <p:spPr>
          <a:xfrm>
            <a:off x="6592558" y="-651272"/>
            <a:ext cx="7176997" cy="11055994"/>
          </a:xfrm>
          <a:prstGeom prst="rect">
            <a:avLst/>
          </a:prstGeom>
        </p:spPr>
      </p:pic>
      <p:sp>
        <p:nvSpPr>
          <p:cNvPr id="268" name="What activities can be played with Talki?"/>
          <p:cNvSpPr txBox="1"/>
          <p:nvPr>
            <p:ph type="title"/>
          </p:nvPr>
        </p:nvSpPr>
        <p:spPr>
          <a:xfrm>
            <a:off x="952500" y="295087"/>
            <a:ext cx="5334000" cy="1533339"/>
          </a:xfrm>
          <a:prstGeom prst="rect">
            <a:avLst/>
          </a:prstGeom>
        </p:spPr>
        <p:txBody>
          <a:bodyPr/>
          <a:lstStyle>
            <a:lvl1pPr>
              <a:defRPr sz="4000">
                <a:latin typeface="Helvetica"/>
                <a:ea typeface="Helvetica"/>
                <a:cs typeface="Helvetica"/>
                <a:sym typeface="Helvetica"/>
              </a:defRPr>
            </a:lvl1pPr>
          </a:lstStyle>
          <a:p>
            <a:pPr/>
            <a:r>
              <a:t>What activities can be played with Talki? </a:t>
            </a:r>
          </a:p>
        </p:txBody>
      </p:sp>
      <p:sp>
        <p:nvSpPr>
          <p:cNvPr id="269" name="Body"/>
          <p:cNvSpPr txBox="1"/>
          <p:nvPr>
            <p:ph type="body" sz="half" idx="1"/>
          </p:nvPr>
        </p:nvSpPr>
        <p:spPr>
          <a:xfrm>
            <a:off x="952499" y="2176357"/>
            <a:ext cx="5334001" cy="7192979"/>
          </a:xfrm>
          <a:prstGeom prst="rect">
            <a:avLst/>
          </a:prstGeom>
        </p:spPr>
        <p:txBody>
          <a:bodyPr/>
          <a:lstStyle/>
          <a:p>
            <a:pPr algn="l" defTabSz="457200">
              <a:lnSpc>
                <a:spcPts val="3900"/>
              </a:lnSpc>
              <a:defRPr sz="2100">
                <a:latin typeface="Avenir Next"/>
                <a:ea typeface="Avenir Next"/>
                <a:cs typeface="Avenir Next"/>
                <a:sym typeface="Avenir Next"/>
              </a:defRPr>
            </a:pPr>
          </a:p>
        </p:txBody>
      </p:sp>
      <p:sp>
        <p:nvSpPr>
          <p:cNvPr id="270" name="Exercises are based on traditional classroom activities for training listening, vocabulary recognition and phonological awareness…"/>
          <p:cNvSpPr txBox="1"/>
          <p:nvPr/>
        </p:nvSpPr>
        <p:spPr>
          <a:xfrm>
            <a:off x="952499" y="2176357"/>
            <a:ext cx="5232275" cy="58417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p>
          <a:p>
            <a:pPr/>
            <a:r>
              <a:rPr b="0">
                <a:latin typeface="Avenir Next"/>
                <a:ea typeface="Avenir Next"/>
                <a:cs typeface="Avenir Next"/>
                <a:sym typeface="Avenir Next"/>
              </a:rPr>
              <a:t>Exercises</a:t>
            </a:r>
            <a:r>
              <a:t> </a:t>
            </a:r>
            <a:r>
              <a:rPr b="0" sz="2100">
                <a:latin typeface="Avenir Next"/>
                <a:ea typeface="Avenir Next"/>
                <a:cs typeface="Avenir Next"/>
                <a:sym typeface="Avenir Next"/>
              </a:rPr>
              <a:t>are based on traditional classroom activities for training listening, vocabulary recognition and phonological awareness </a:t>
            </a:r>
            <a:endParaRPr b="0" sz="2100">
              <a:latin typeface="Avenir Next"/>
              <a:ea typeface="Avenir Next"/>
              <a:cs typeface="Avenir Next"/>
              <a:sym typeface="Avenir Next"/>
            </a:endParaRPr>
          </a:p>
          <a:p>
            <a:pPr/>
            <a:endParaRPr b="0" sz="2100">
              <a:latin typeface="Avenir Next"/>
              <a:ea typeface="Avenir Next"/>
              <a:cs typeface="Avenir Next"/>
              <a:sym typeface="Avenir Next"/>
            </a:endParaRPr>
          </a:p>
          <a:p>
            <a:pPr/>
            <a:r>
              <a:rPr b="0" sz="2100">
                <a:latin typeface="Avenir Next"/>
                <a:ea typeface="Avenir Next"/>
                <a:cs typeface="Avenir Next"/>
                <a:sym typeface="Avenir Next"/>
              </a:rPr>
              <a:t>Talki’s methodology encourages exploratory play by: </a:t>
            </a:r>
            <a:endParaRPr b="0" sz="2100">
              <a:latin typeface="Avenir Next"/>
              <a:ea typeface="Avenir Next"/>
              <a:cs typeface="Avenir Next"/>
              <a:sym typeface="Avenir Next"/>
            </a:endParaRPr>
          </a:p>
          <a:p>
            <a:pPr marL="291703" indent="-291703">
              <a:buSzPct val="145000"/>
              <a:buChar char="•"/>
            </a:pPr>
            <a:r>
              <a:rPr b="0" sz="2100">
                <a:latin typeface="Avenir Next"/>
                <a:ea typeface="Avenir Next"/>
                <a:cs typeface="Avenir Next"/>
                <a:sym typeface="Avenir Next"/>
              </a:rPr>
              <a:t> Giving the child as many chances as they need to find the right answer</a:t>
            </a:r>
            <a:endParaRPr b="0" sz="2100">
              <a:latin typeface="Avenir Next"/>
              <a:ea typeface="Avenir Next"/>
              <a:cs typeface="Avenir Next"/>
              <a:sym typeface="Avenir Next"/>
            </a:endParaRPr>
          </a:p>
          <a:p>
            <a:pPr marL="291703" indent="-291703">
              <a:buSzPct val="145000"/>
              <a:buChar char="•"/>
            </a:pPr>
            <a:r>
              <a:rPr b="0" sz="2100">
                <a:latin typeface="Avenir Next"/>
                <a:ea typeface="Avenir Next"/>
                <a:cs typeface="Avenir Next"/>
                <a:sym typeface="Avenir Next"/>
              </a:rPr>
              <a:t>No time pressure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Exercise one"/>
          <p:cNvSpPr txBox="1"/>
          <p:nvPr>
            <p:ph type="ctrTitle"/>
          </p:nvPr>
        </p:nvSpPr>
        <p:spPr>
          <a:xfrm>
            <a:off x="1270000" y="488775"/>
            <a:ext cx="10464800" cy="737052"/>
          </a:xfrm>
          <a:prstGeom prst="rect">
            <a:avLst/>
          </a:prstGeom>
        </p:spPr>
        <p:txBody>
          <a:bodyPr/>
          <a:lstStyle>
            <a:lvl1pPr>
              <a:defRPr sz="4000">
                <a:latin typeface="Helvetica"/>
                <a:ea typeface="Helvetica"/>
                <a:cs typeface="Helvetica"/>
                <a:sym typeface="Helvetica"/>
              </a:defRPr>
            </a:lvl1pPr>
          </a:lstStyle>
          <a:p>
            <a:pPr/>
            <a:r>
              <a:t>Exercise one</a:t>
            </a:r>
          </a:p>
        </p:txBody>
      </p:sp>
      <p:sp>
        <p:nvSpPr>
          <p:cNvPr id="273" name="Feed me!! I am a monster I eat anything, like food, bugs and shapes…"/>
          <p:cNvSpPr txBox="1"/>
          <p:nvPr>
            <p:ph type="subTitle" sz="quarter" idx="1"/>
          </p:nvPr>
        </p:nvSpPr>
        <p:spPr>
          <a:xfrm>
            <a:off x="636600" y="1739583"/>
            <a:ext cx="11731600" cy="1490380"/>
          </a:xfrm>
          <a:prstGeom prst="rect">
            <a:avLst/>
          </a:prstGeom>
        </p:spPr>
        <p:txBody>
          <a:bodyPr/>
          <a:lstStyle/>
          <a:p>
            <a:pPr algn="l" defTabSz="443484">
              <a:lnSpc>
                <a:spcPts val="3800"/>
              </a:lnSpc>
              <a:defRPr sz="2037">
                <a:latin typeface="Avenir Next"/>
                <a:ea typeface="Avenir Next"/>
                <a:cs typeface="Avenir Next"/>
                <a:sym typeface="Avenir Next"/>
              </a:defRPr>
            </a:pPr>
            <a:r>
              <a:t>Feed me!! I am a monster I eat anything, like food, bugs and shapes</a:t>
            </a:r>
          </a:p>
          <a:p>
            <a:pPr algn="l" defTabSz="443484">
              <a:lnSpc>
                <a:spcPts val="3800"/>
              </a:lnSpc>
              <a:defRPr sz="2037">
                <a:latin typeface="Avenir Next"/>
                <a:ea typeface="Avenir Next"/>
                <a:cs typeface="Avenir Next"/>
                <a:sym typeface="Avenir Next"/>
              </a:defRPr>
            </a:pPr>
          </a:p>
          <a:p>
            <a:pPr algn="l" defTabSz="443484">
              <a:lnSpc>
                <a:spcPts val="3800"/>
              </a:lnSpc>
              <a:defRPr sz="2037">
                <a:latin typeface="Avenir Next"/>
                <a:ea typeface="Avenir Next"/>
                <a:cs typeface="Avenir Next"/>
                <a:sym typeface="Avenir Next"/>
              </a:defRPr>
            </a:pPr>
            <a:r>
              <a:t>Learning goals: Reinforce phonological awareness through listening and recognising sounds within words </a:t>
            </a:r>
          </a:p>
        </p:txBody>
      </p:sp>
      <p:sp>
        <p:nvSpPr>
          <p:cNvPr id="274" name="Talki asks: I’m hungry!!! I want a chhh chhh chocolate! Can you bring a chocolate?…"/>
          <p:cNvSpPr txBox="1"/>
          <p:nvPr/>
        </p:nvSpPr>
        <p:spPr>
          <a:xfrm>
            <a:off x="693650" y="3231901"/>
            <a:ext cx="7158708" cy="231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2100">
                <a:latin typeface="Avenir Next"/>
                <a:ea typeface="Avenir Next"/>
                <a:cs typeface="Avenir Next"/>
                <a:sym typeface="Avenir Next"/>
              </a:defRPr>
            </a:pPr>
            <a:r>
              <a:t>Talki asks: I’m hungry!!! I want a chhh chhh chocolate! Can you bring a chocolate? </a:t>
            </a:r>
          </a:p>
          <a:p>
            <a:pPr>
              <a:defRPr b="0" sz="2100">
                <a:latin typeface="Avenir Next"/>
                <a:ea typeface="Avenir Next"/>
                <a:cs typeface="Avenir Next"/>
                <a:sym typeface="Avenir Next"/>
              </a:defRPr>
            </a:pPr>
            <a:r>
              <a:t>Talki confirms: Thank you!!! chhh chhh chocolate is yummiii </a:t>
            </a:r>
          </a:p>
          <a:p>
            <a:pPr>
              <a:defRPr b="0" sz="2100">
                <a:latin typeface="Avenir Next"/>
                <a:ea typeface="Avenir Next"/>
                <a:cs typeface="Avenir Next"/>
                <a:sym typeface="Avenir Next"/>
              </a:defRPr>
            </a:pPr>
            <a:r>
              <a:t>Talki denies: uh-oh that’s a banana! Can you give me a chhh chhh chocolate? </a:t>
            </a:r>
          </a:p>
        </p:txBody>
      </p:sp>
      <p:pic>
        <p:nvPicPr>
          <p:cNvPr id="275" name="blog_MINI-BUGS-CREPE-SHOP-WOODEN-FOOD.jpg" descr="blog_MINI-BUGS-CREPE-SHOP-WOODEN-FOOD.jpg"/>
          <p:cNvPicPr>
            <a:picLocks noChangeAspect="1"/>
          </p:cNvPicPr>
          <p:nvPr/>
        </p:nvPicPr>
        <p:blipFill>
          <a:blip r:embed="rId2">
            <a:extLst/>
          </a:blip>
          <a:stretch>
            <a:fillRect/>
          </a:stretch>
        </p:blipFill>
        <p:spPr>
          <a:xfrm>
            <a:off x="7335748" y="5545241"/>
            <a:ext cx="5391661" cy="2785692"/>
          </a:xfrm>
          <a:prstGeom prst="rect">
            <a:avLst/>
          </a:prstGeom>
          <a:ln w="12700">
            <a:miter lim="400000"/>
          </a:ln>
        </p:spPr>
      </p:pic>
      <p:pic>
        <p:nvPicPr>
          <p:cNvPr id="276" name="859b1b0b939765f16ceb3cfad59d6733.jpg" descr="859b1b0b939765f16ceb3cfad59d6733.jpg"/>
          <p:cNvPicPr>
            <a:picLocks noChangeAspect="1"/>
          </p:cNvPicPr>
          <p:nvPr/>
        </p:nvPicPr>
        <p:blipFill>
          <a:blip r:embed="rId3">
            <a:extLst/>
          </a:blip>
          <a:srcRect l="0" t="23621" r="0" b="27237"/>
          <a:stretch>
            <a:fillRect/>
          </a:stretch>
        </p:blipFill>
        <p:spPr>
          <a:xfrm>
            <a:off x="85123" y="5797993"/>
            <a:ext cx="7464831" cy="415614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2788b9a1a03a884517368976e18a8744.jpg" descr="2788b9a1a03a884517368976e18a8744.jpg"/>
          <p:cNvPicPr>
            <a:picLocks noChangeAspect="1"/>
          </p:cNvPicPr>
          <p:nvPr/>
        </p:nvPicPr>
        <p:blipFill>
          <a:blip r:embed="rId2">
            <a:extLst/>
          </a:blip>
          <a:stretch>
            <a:fillRect/>
          </a:stretch>
        </p:blipFill>
        <p:spPr>
          <a:xfrm>
            <a:off x="1503234" y="2015005"/>
            <a:ext cx="2548591" cy="2548590"/>
          </a:xfrm>
          <a:prstGeom prst="rect">
            <a:avLst/>
          </a:prstGeom>
          <a:ln w="12700">
            <a:miter lim="400000"/>
          </a:ln>
        </p:spPr>
      </p:pic>
      <p:pic>
        <p:nvPicPr>
          <p:cNvPr id="279" name="e5a1af8f5c0ce681cdccb786b38c697f.jpg" descr="e5a1af8f5c0ce681cdccb786b38c697f.jpg"/>
          <p:cNvPicPr>
            <a:picLocks noChangeAspect="1"/>
          </p:cNvPicPr>
          <p:nvPr/>
        </p:nvPicPr>
        <p:blipFill>
          <a:blip r:embed="rId3">
            <a:extLst/>
          </a:blip>
          <a:stretch>
            <a:fillRect/>
          </a:stretch>
        </p:blipFill>
        <p:spPr>
          <a:xfrm>
            <a:off x="422842" y="4281996"/>
            <a:ext cx="7112001" cy="5334001"/>
          </a:xfrm>
          <a:prstGeom prst="rect">
            <a:avLst/>
          </a:prstGeom>
          <a:ln w="12700">
            <a:miter lim="400000"/>
          </a:ln>
        </p:spPr>
      </p:pic>
      <p:sp>
        <p:nvSpPr>
          <p:cNvPr id="280" name="Exercise two"/>
          <p:cNvSpPr txBox="1"/>
          <p:nvPr>
            <p:ph type="ctrTitle"/>
          </p:nvPr>
        </p:nvSpPr>
        <p:spPr>
          <a:xfrm>
            <a:off x="1270000" y="488775"/>
            <a:ext cx="10464800" cy="737052"/>
          </a:xfrm>
          <a:prstGeom prst="rect">
            <a:avLst/>
          </a:prstGeom>
        </p:spPr>
        <p:txBody>
          <a:bodyPr/>
          <a:lstStyle>
            <a:lvl1pPr>
              <a:defRPr sz="4000">
                <a:latin typeface="Helvetica"/>
                <a:ea typeface="Helvetica"/>
                <a:cs typeface="Helvetica"/>
                <a:sym typeface="Helvetica"/>
              </a:defRPr>
            </a:lvl1pPr>
          </a:lstStyle>
          <a:p>
            <a:pPr/>
            <a:r>
              <a:t>Exercise two </a:t>
            </a:r>
          </a:p>
        </p:txBody>
      </p:sp>
      <p:sp>
        <p:nvSpPr>
          <p:cNvPr id="281" name="Talki says: I spy with my little eye something biiiiiiig from long ago! Can you see it? It’s a DDD dinosaur. Di-no-ssaur (3 claps). Where are you dinosaur?"/>
          <p:cNvSpPr txBox="1"/>
          <p:nvPr/>
        </p:nvSpPr>
        <p:spPr>
          <a:xfrm>
            <a:off x="6868952" y="4306001"/>
            <a:ext cx="5148035" cy="1934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Talki says: I spy with my little eye something biiiiiiig from long ago! Can you see it? It’s a DDD dinosaur. Di-no-ssaur (3 claps). Where are you dinosaur?  </a:t>
            </a:r>
          </a:p>
        </p:txBody>
      </p:sp>
      <p:sp>
        <p:nvSpPr>
          <p:cNvPr id="282" name="Guessing exercise…. I spy with my little eye/help me find something  + clapping out the syllables…"/>
          <p:cNvSpPr txBox="1"/>
          <p:nvPr>
            <p:ph type="subTitle" sz="quarter" idx="1"/>
          </p:nvPr>
        </p:nvSpPr>
        <p:spPr>
          <a:xfrm>
            <a:off x="636600" y="1293008"/>
            <a:ext cx="11731600" cy="1490380"/>
          </a:xfrm>
          <a:prstGeom prst="rect">
            <a:avLst/>
          </a:prstGeom>
        </p:spPr>
        <p:txBody>
          <a:bodyPr/>
          <a:lstStyle/>
          <a:p>
            <a:pPr algn="l" defTabSz="443484">
              <a:lnSpc>
                <a:spcPts val="3800"/>
              </a:lnSpc>
              <a:defRPr sz="2037">
                <a:latin typeface="Avenir Next"/>
                <a:ea typeface="Avenir Next"/>
                <a:cs typeface="Avenir Next"/>
                <a:sym typeface="Avenir Next"/>
              </a:defRPr>
            </a:pPr>
            <a:r>
              <a:t>Guessing exercise…. I spy with my little eye/help me find something  + clapping out the syllables </a:t>
            </a:r>
          </a:p>
          <a:p>
            <a:pPr algn="l" defTabSz="443484">
              <a:lnSpc>
                <a:spcPts val="3800"/>
              </a:lnSpc>
              <a:defRPr sz="2037">
                <a:latin typeface="Avenir Next"/>
                <a:ea typeface="Avenir Next"/>
                <a:cs typeface="Avenir Next"/>
                <a:sym typeface="Avenir Next"/>
              </a:defRPr>
            </a:pPr>
          </a:p>
          <a:p>
            <a:pPr algn="l" defTabSz="443484">
              <a:lnSpc>
                <a:spcPts val="3800"/>
              </a:lnSpc>
              <a:defRPr sz="2037">
                <a:latin typeface="Avenir Next"/>
                <a:ea typeface="Avenir Next"/>
                <a:cs typeface="Avenir Next"/>
                <a:sym typeface="Avenir Next"/>
              </a:defRPr>
            </a:pPr>
            <a:r>
              <a:t>Learning goals: Reinforce phonological awareness through listening and recognising sounds + syllables within words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7964721c12bd75982782103a602710ab.jpg" descr="7964721c12bd75982782103a602710ab.jpg"/>
          <p:cNvPicPr>
            <a:picLocks noChangeAspect="1"/>
          </p:cNvPicPr>
          <p:nvPr/>
        </p:nvPicPr>
        <p:blipFill>
          <a:blip r:embed="rId2">
            <a:extLst/>
          </a:blip>
          <a:stretch>
            <a:fillRect/>
          </a:stretch>
        </p:blipFill>
        <p:spPr>
          <a:xfrm>
            <a:off x="1640561" y="2957432"/>
            <a:ext cx="3511117" cy="5813106"/>
          </a:xfrm>
          <a:prstGeom prst="rect">
            <a:avLst/>
          </a:prstGeom>
          <a:ln w="12700">
            <a:miter lim="400000"/>
          </a:ln>
        </p:spPr>
      </p:pic>
      <p:sp>
        <p:nvSpPr>
          <p:cNvPr id="285" name="Talki says: I spy with my little eye something pink in the lake with very looooong legs. Can you see it? It’s a FFF flamingo. Where are you flamingo?"/>
          <p:cNvSpPr txBox="1"/>
          <p:nvPr/>
        </p:nvSpPr>
        <p:spPr>
          <a:xfrm>
            <a:off x="6255552" y="3406772"/>
            <a:ext cx="5148035" cy="19342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Talki says: I spy with my little eye something pink in the lake with very looooong legs. Can you see it? It’s a FFF flamingo. Where are you flamingo?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photo.jpg" descr="photo.jpg"/>
          <p:cNvPicPr>
            <a:picLocks noChangeAspect="1"/>
          </p:cNvPicPr>
          <p:nvPr/>
        </p:nvPicPr>
        <p:blipFill>
          <a:blip r:embed="rId2">
            <a:extLst/>
          </a:blip>
          <a:srcRect l="0" t="0" r="9" b="9"/>
          <a:stretch>
            <a:fillRect/>
          </a:stretch>
        </p:blipFill>
        <p:spPr>
          <a:xfrm>
            <a:off x="1238567" y="4214229"/>
            <a:ext cx="1983185" cy="1983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7"/>
                  <a:pt x="4837" y="21600"/>
                  <a:pt x="10802" y="21600"/>
                </a:cubicBezTo>
                <a:cubicBezTo>
                  <a:pt x="16767" y="21600"/>
                  <a:pt x="21600" y="16767"/>
                  <a:pt x="21600" y="10802"/>
                </a:cubicBezTo>
                <a:cubicBezTo>
                  <a:pt x="21600" y="4837"/>
                  <a:pt x="16767" y="0"/>
                  <a:pt x="10802" y="0"/>
                </a:cubicBezTo>
                <a:close/>
              </a:path>
            </a:pathLst>
          </a:custGeom>
          <a:ln w="12700">
            <a:miter lim="400000"/>
          </a:ln>
        </p:spPr>
      </p:pic>
      <p:pic>
        <p:nvPicPr>
          <p:cNvPr id="130" name="Logo-MCH-trans-web-e1398955710384.png" descr="Logo-MCH-trans-web-e1398955710384.png"/>
          <p:cNvPicPr>
            <a:picLocks noChangeAspect="1"/>
          </p:cNvPicPr>
          <p:nvPr/>
        </p:nvPicPr>
        <p:blipFill>
          <a:blip r:embed="rId3">
            <a:extLst/>
          </a:blip>
          <a:srcRect l="1" t="972" r="5" b="0"/>
          <a:stretch>
            <a:fillRect/>
          </a:stretch>
        </p:blipFill>
        <p:spPr>
          <a:xfrm>
            <a:off x="5480367" y="4112584"/>
            <a:ext cx="1937942" cy="1919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82" y="0"/>
                </a:moveTo>
                <a:cubicBezTo>
                  <a:pt x="5785" y="0"/>
                  <a:pt x="1112" y="3824"/>
                  <a:pt x="0" y="8920"/>
                </a:cubicBezTo>
                <a:lnTo>
                  <a:pt x="0" y="13592"/>
                </a:lnTo>
                <a:cubicBezTo>
                  <a:pt x="787" y="17201"/>
                  <a:pt x="3362" y="20174"/>
                  <a:pt x="6786" y="21600"/>
                </a:cubicBezTo>
                <a:lnTo>
                  <a:pt x="15973" y="21600"/>
                </a:lnTo>
                <a:cubicBezTo>
                  <a:pt x="18373" y="20600"/>
                  <a:pt x="20358" y="18843"/>
                  <a:pt x="21600" y="16638"/>
                </a:cubicBezTo>
                <a:lnTo>
                  <a:pt x="21600" y="5878"/>
                </a:lnTo>
                <a:cubicBezTo>
                  <a:pt x="19628" y="2376"/>
                  <a:pt x="15793" y="0"/>
                  <a:pt x="11382" y="0"/>
                </a:cubicBezTo>
                <a:close/>
              </a:path>
            </a:pathLst>
          </a:custGeom>
          <a:ln w="12700">
            <a:miter lim="400000"/>
          </a:ln>
        </p:spPr>
      </p:pic>
      <p:pic>
        <p:nvPicPr>
          <p:cNvPr id="131" name="-la-casa-dell-infanzia-fogazzaro-riceve-la-fourchette-verte-6rjt.jpg" descr="-la-casa-dell-infanzia-fogazzaro-riceve-la-fourchette-verte-6rjt.jpg"/>
          <p:cNvPicPr>
            <a:picLocks noChangeAspect="1"/>
          </p:cNvPicPr>
          <p:nvPr/>
        </p:nvPicPr>
        <p:blipFill>
          <a:blip r:embed="rId4">
            <a:extLst/>
          </a:blip>
          <a:srcRect l="11086" t="0" r="22200" b="9"/>
          <a:stretch>
            <a:fillRect/>
          </a:stretch>
        </p:blipFill>
        <p:spPr>
          <a:xfrm>
            <a:off x="9956960" y="4214229"/>
            <a:ext cx="1983185" cy="1983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7"/>
                  <a:pt x="4837" y="21600"/>
                  <a:pt x="10802" y="21600"/>
                </a:cubicBezTo>
                <a:cubicBezTo>
                  <a:pt x="16767" y="21600"/>
                  <a:pt x="21600" y="16767"/>
                  <a:pt x="21600" y="10802"/>
                </a:cubicBezTo>
                <a:cubicBezTo>
                  <a:pt x="21600" y="4837"/>
                  <a:pt x="16767" y="0"/>
                  <a:pt x="10802" y="0"/>
                </a:cubicBezTo>
                <a:close/>
              </a:path>
            </a:pathLst>
          </a:custGeom>
          <a:ln w="12700">
            <a:miter lim="400000"/>
          </a:ln>
        </p:spPr>
      </p:pic>
      <p:sp>
        <p:nvSpPr>
          <p:cNvPr id="132" name="Interviews to Montessori Kindergarden Teachers"/>
          <p:cNvSpPr txBox="1"/>
          <p:nvPr/>
        </p:nvSpPr>
        <p:spPr>
          <a:xfrm>
            <a:off x="2430729" y="426029"/>
            <a:ext cx="8143343" cy="1267969"/>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defTabSz="325120">
              <a:defRPr b="0" sz="4000">
                <a:latin typeface="Helvetica"/>
                <a:ea typeface="Helvetica"/>
                <a:cs typeface="Helvetica"/>
                <a:sym typeface="Helvetica"/>
              </a:defRPr>
            </a:lvl1pPr>
          </a:lstStyle>
          <a:p>
            <a:pPr/>
            <a:r>
              <a:t>Interviews to Montessori Kindergarden Teachers </a:t>
            </a:r>
          </a:p>
        </p:txBody>
      </p:sp>
      <p:sp>
        <p:nvSpPr>
          <p:cNvPr id="133" name="I’ve interviewed experienced teachers and headmasters to gather domain knowledge from the point of view of the users, who are primarily children but also parents. We want to learn more about what toys or things kindergarden and pre-school children play with to support learning, how, where and who with."/>
          <p:cNvSpPr txBox="1"/>
          <p:nvPr/>
        </p:nvSpPr>
        <p:spPr>
          <a:xfrm>
            <a:off x="1259839" y="2099353"/>
            <a:ext cx="10485122" cy="1839469"/>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defTabSz="325120">
              <a:defRPr b="0" sz="2100">
                <a:solidFill>
                  <a:srgbClr val="808080"/>
                </a:solidFill>
                <a:latin typeface="Avenir Next"/>
                <a:ea typeface="Avenir Next"/>
                <a:cs typeface="Avenir Next"/>
                <a:sym typeface="Avenir Next"/>
              </a:defRPr>
            </a:lvl1pPr>
          </a:lstStyle>
          <a:p>
            <a:pPr/>
            <a:r>
              <a:t>I’ve interviewed experienced teachers and headmasters to gather domain knowledge from the point of view of the users, who are primarily children but also parents. We want to learn more about what toys or things kindergarden and pre-school children play with to support learning, how, where and who with. </a:t>
            </a:r>
            <a:endParaRPr>
              <a:latin typeface="Times"/>
              <a:ea typeface="Times"/>
              <a:cs typeface="Times"/>
              <a:sym typeface="Times"/>
            </a:endParaRPr>
          </a:p>
        </p:txBody>
      </p:sp>
      <p:sp>
        <p:nvSpPr>
          <p:cNvPr id="134" name="2"/>
          <p:cNvSpPr txBox="1"/>
          <p:nvPr/>
        </p:nvSpPr>
        <p:spPr>
          <a:xfrm>
            <a:off x="12522456" y="8182399"/>
            <a:ext cx="482345" cy="264669"/>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defTabSz="325120">
              <a:lnSpc>
                <a:spcPct val="150000"/>
              </a:lnSpc>
              <a:defRPr b="0" sz="1400">
                <a:solidFill>
                  <a:srgbClr val="FFFFFF"/>
                </a:solidFill>
                <a:latin typeface="Helvetica"/>
                <a:ea typeface="Helvetica"/>
                <a:cs typeface="Helvetica"/>
                <a:sym typeface="Helvetica"/>
              </a:defRPr>
            </a:lvl1pPr>
          </a:lstStyle>
          <a:p>
            <a:pPr/>
            <a:r>
              <a:t>2</a:t>
            </a:r>
          </a:p>
        </p:txBody>
      </p:sp>
      <p:sp>
        <p:nvSpPr>
          <p:cNvPr id="135" name="Barbara Weiss"/>
          <p:cNvSpPr txBox="1"/>
          <p:nvPr/>
        </p:nvSpPr>
        <p:spPr>
          <a:xfrm>
            <a:off x="1399267" y="6218822"/>
            <a:ext cx="1661785" cy="328169"/>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defTabSz="325120">
              <a:defRPr sz="1800">
                <a:latin typeface="Helvetica"/>
                <a:ea typeface="Helvetica"/>
                <a:cs typeface="Helvetica"/>
                <a:sym typeface="Helvetica"/>
              </a:defRPr>
            </a:lvl1pPr>
          </a:lstStyle>
          <a:p>
            <a:pPr/>
            <a:r>
              <a:t>Barbara Weiss </a:t>
            </a:r>
          </a:p>
        </p:txBody>
      </p:sp>
      <p:sp>
        <p:nvSpPr>
          <p:cNvPr id="136" name="Head of Kindergarten in Zug"/>
          <p:cNvSpPr txBox="1"/>
          <p:nvPr/>
        </p:nvSpPr>
        <p:spPr>
          <a:xfrm>
            <a:off x="689356" y="6568399"/>
            <a:ext cx="3081607" cy="290069"/>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defTabSz="325120">
              <a:lnSpc>
                <a:spcPct val="150000"/>
              </a:lnSpc>
              <a:defRPr b="0" sz="1600">
                <a:solidFill>
                  <a:srgbClr val="808080"/>
                </a:solidFill>
                <a:latin typeface="Helvetica"/>
                <a:ea typeface="Helvetica"/>
                <a:cs typeface="Helvetica"/>
                <a:sym typeface="Helvetica"/>
              </a:defRPr>
            </a:lvl1pPr>
          </a:lstStyle>
          <a:p>
            <a:pPr/>
            <a:r>
              <a:t>Head of Kindergarten in Zug </a:t>
            </a:r>
          </a:p>
        </p:txBody>
      </p:sp>
      <p:sp>
        <p:nvSpPr>
          <p:cNvPr id="137" name="Anna Flückiger"/>
          <p:cNvSpPr txBox="1"/>
          <p:nvPr/>
        </p:nvSpPr>
        <p:spPr>
          <a:xfrm>
            <a:off x="5524188" y="6218822"/>
            <a:ext cx="1661784" cy="328169"/>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defTabSz="325120">
              <a:defRPr sz="1800">
                <a:latin typeface="Helvetica"/>
                <a:ea typeface="Helvetica"/>
                <a:cs typeface="Helvetica"/>
                <a:sym typeface="Helvetica"/>
              </a:defRPr>
            </a:lvl1pPr>
          </a:lstStyle>
          <a:p>
            <a:pPr/>
            <a:r>
              <a:t>Anna Flückiger</a:t>
            </a:r>
          </a:p>
        </p:txBody>
      </p:sp>
      <p:sp>
        <p:nvSpPr>
          <p:cNvPr id="138" name="Owner at Montessori Schule Lenzburg"/>
          <p:cNvSpPr txBox="1"/>
          <p:nvPr/>
        </p:nvSpPr>
        <p:spPr>
          <a:xfrm>
            <a:off x="4384560" y="6568399"/>
            <a:ext cx="3941040" cy="290069"/>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defTabSz="325120">
              <a:lnSpc>
                <a:spcPct val="150000"/>
              </a:lnSpc>
              <a:defRPr b="0" sz="1600">
                <a:solidFill>
                  <a:srgbClr val="808080"/>
                </a:solidFill>
                <a:latin typeface="Helvetica"/>
                <a:ea typeface="Helvetica"/>
                <a:cs typeface="Helvetica"/>
                <a:sym typeface="Helvetica"/>
              </a:defRPr>
            </a:lvl1pPr>
          </a:lstStyle>
          <a:p>
            <a:pPr/>
            <a:r>
              <a:t>Owner at Montessori Schule Lenzburg </a:t>
            </a:r>
          </a:p>
        </p:txBody>
      </p:sp>
      <p:sp>
        <p:nvSpPr>
          <p:cNvPr id="139" name="Silvana Giunta"/>
          <p:cNvSpPr txBox="1"/>
          <p:nvPr/>
        </p:nvSpPr>
        <p:spPr>
          <a:xfrm>
            <a:off x="10117660" y="6218822"/>
            <a:ext cx="1661785" cy="328169"/>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defTabSz="325120">
              <a:defRPr sz="1800">
                <a:latin typeface="Helvetica"/>
                <a:ea typeface="Helvetica"/>
                <a:cs typeface="Helvetica"/>
                <a:sym typeface="Helvetica"/>
              </a:defRPr>
            </a:lvl1pPr>
          </a:lstStyle>
          <a:p>
            <a:pPr/>
            <a:r>
              <a:t>Silvana Giunta</a:t>
            </a:r>
          </a:p>
        </p:txBody>
      </p:sp>
      <p:sp>
        <p:nvSpPr>
          <p:cNvPr id="140" name="Director at Casa dell’Infanzia Fogazzaro Lugano"/>
          <p:cNvSpPr txBox="1"/>
          <p:nvPr/>
        </p:nvSpPr>
        <p:spPr>
          <a:xfrm>
            <a:off x="9534097" y="6568399"/>
            <a:ext cx="2828911" cy="652019"/>
          </a:xfrm>
          <a:prstGeom prst="rect">
            <a:avLst/>
          </a:prstGeom>
          <a:ln w="12700">
            <a:miter lim="400000"/>
          </a:ln>
          <a:extLst>
            <a:ext uri="{C572A759-6A51-4108-AA02-DFA0A04FC94B}">
              <ma14:wrappingTextBoxFlag xmlns:ma14="http://schemas.microsoft.com/office/mac/drawingml/2011/main" val="1"/>
            </a:ext>
          </a:extLst>
        </p:spPr>
        <p:txBody>
          <a:bodyPr lIns="24383" tIns="24383" rIns="24383" bIns="24383">
            <a:spAutoFit/>
          </a:bodyPr>
          <a:lstStyle>
            <a:lvl1pPr defTabSz="325120">
              <a:lnSpc>
                <a:spcPct val="150000"/>
              </a:lnSpc>
              <a:defRPr b="0" sz="1600">
                <a:solidFill>
                  <a:srgbClr val="808080"/>
                </a:solidFill>
                <a:latin typeface="Helvetica"/>
                <a:ea typeface="Helvetica"/>
                <a:cs typeface="Helvetica"/>
                <a:sym typeface="Helvetica"/>
              </a:defRPr>
            </a:lvl1pPr>
          </a:lstStyle>
          <a:p>
            <a:pPr/>
            <a:r>
              <a:t>Director at Casa dell’Infanzia Fogazzaro Lugano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58f56a5d5920b31f799bc1bad9012bd5.jpg" descr="58f56a5d5920b31f799bc1bad9012bd5.jpg"/>
          <p:cNvPicPr>
            <a:picLocks noChangeAspect="1"/>
          </p:cNvPicPr>
          <p:nvPr/>
        </p:nvPicPr>
        <p:blipFill>
          <a:blip r:embed="rId2">
            <a:extLst/>
          </a:blip>
          <a:stretch>
            <a:fillRect/>
          </a:stretch>
        </p:blipFill>
        <p:spPr>
          <a:xfrm>
            <a:off x="-358924" y="3892306"/>
            <a:ext cx="5673730" cy="5673731"/>
          </a:xfrm>
          <a:prstGeom prst="rect">
            <a:avLst/>
          </a:prstGeom>
          <a:ln w="12700">
            <a:miter lim="400000"/>
          </a:ln>
        </p:spPr>
      </p:pic>
      <p:sp>
        <p:nvSpPr>
          <p:cNvPr id="288" name="Talki says: I spy with my little eye something in the pond that says quack quack! What is it?…"/>
          <p:cNvSpPr txBox="1"/>
          <p:nvPr/>
        </p:nvSpPr>
        <p:spPr>
          <a:xfrm>
            <a:off x="6102202" y="3013674"/>
            <a:ext cx="5148036" cy="26708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Talki says: I spy with my little eye something in the pond that says quack quack! What is it? </a:t>
            </a:r>
          </a:p>
          <a:p>
            <a:pPr/>
          </a:p>
          <a:p>
            <a:pPr/>
            <a:r>
              <a:t>Confirming: Yeyyy, it’s a DDD Duck. Duck (1 clap)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alki’s State Machine Diagram"/>
          <p:cNvSpPr txBox="1"/>
          <p:nvPr>
            <p:ph type="ctrTitle"/>
          </p:nvPr>
        </p:nvSpPr>
        <p:spPr>
          <a:xfrm>
            <a:off x="1270000" y="216153"/>
            <a:ext cx="10464800" cy="737052"/>
          </a:xfrm>
          <a:prstGeom prst="rect">
            <a:avLst/>
          </a:prstGeom>
        </p:spPr>
        <p:txBody>
          <a:bodyPr/>
          <a:lstStyle>
            <a:lvl1pPr>
              <a:defRPr sz="4000">
                <a:latin typeface="Helvetica"/>
                <a:ea typeface="Helvetica"/>
                <a:cs typeface="Helvetica"/>
                <a:sym typeface="Helvetica"/>
              </a:defRPr>
            </a:lvl1pPr>
          </a:lstStyle>
          <a:p>
            <a:pPr/>
            <a:r>
              <a:t>Talki’s State Machine Diagram </a:t>
            </a:r>
          </a:p>
        </p:txBody>
      </p:sp>
      <p:sp>
        <p:nvSpPr>
          <p:cNvPr id="291" name="Oval"/>
          <p:cNvSpPr/>
          <p:nvPr/>
        </p:nvSpPr>
        <p:spPr>
          <a:xfrm>
            <a:off x="5560700" y="1106648"/>
            <a:ext cx="1208102" cy="1197652"/>
          </a:xfrm>
          <a:prstGeom prst="ellipse">
            <a:avLst/>
          </a:prstGeom>
          <a:solidFill>
            <a:srgbClr val="FFFFFF"/>
          </a:solidFill>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2" name="Line"/>
          <p:cNvSpPr/>
          <p:nvPr/>
        </p:nvSpPr>
        <p:spPr>
          <a:xfrm flipV="1">
            <a:off x="6164750" y="2330743"/>
            <a:ext cx="1" cy="539579"/>
          </a:xfrm>
          <a:prstGeom prst="line">
            <a:avLst/>
          </a:prstGeom>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3" name="Oval"/>
          <p:cNvSpPr/>
          <p:nvPr/>
        </p:nvSpPr>
        <p:spPr>
          <a:xfrm>
            <a:off x="5560700" y="2896765"/>
            <a:ext cx="1208102" cy="1197652"/>
          </a:xfrm>
          <a:prstGeom prst="ellipse">
            <a:avLst/>
          </a:prstGeom>
          <a:solidFill>
            <a:srgbClr val="FFFFFF"/>
          </a:solidFill>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4" name="Line"/>
          <p:cNvSpPr/>
          <p:nvPr/>
        </p:nvSpPr>
        <p:spPr>
          <a:xfrm flipV="1">
            <a:off x="6164750" y="4101288"/>
            <a:ext cx="1" cy="539580"/>
          </a:xfrm>
          <a:prstGeom prst="line">
            <a:avLst/>
          </a:prstGeom>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5" name="Triangle"/>
          <p:cNvSpPr/>
          <p:nvPr/>
        </p:nvSpPr>
        <p:spPr>
          <a:xfrm>
            <a:off x="5529750" y="4655132"/>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6" name="Line"/>
          <p:cNvSpPr/>
          <p:nvPr/>
        </p:nvSpPr>
        <p:spPr>
          <a:xfrm flipV="1">
            <a:off x="4520212" y="5926451"/>
            <a:ext cx="1212958" cy="931146"/>
          </a:xfrm>
          <a:prstGeom prst="line">
            <a:avLst/>
          </a:prstGeom>
          <a:ln w="12700">
            <a:solidFill>
              <a:srgbClr val="000000"/>
            </a:solidFill>
            <a:miter lim="400000"/>
            <a:head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7" name="Oval"/>
          <p:cNvSpPr/>
          <p:nvPr/>
        </p:nvSpPr>
        <p:spPr>
          <a:xfrm>
            <a:off x="3302258" y="6481072"/>
            <a:ext cx="1208102" cy="1197652"/>
          </a:xfrm>
          <a:prstGeom prst="ellipse">
            <a:avLst/>
          </a:prstGeom>
          <a:solidFill>
            <a:srgbClr val="FFFFFF"/>
          </a:solidFill>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8" name="Line"/>
          <p:cNvSpPr/>
          <p:nvPr/>
        </p:nvSpPr>
        <p:spPr>
          <a:xfrm flipV="1">
            <a:off x="4592856" y="6684977"/>
            <a:ext cx="3637917" cy="514462"/>
          </a:xfrm>
          <a:prstGeom prst="line">
            <a:avLst/>
          </a:prstGeom>
          <a:ln w="12700">
            <a:solidFill>
              <a:srgbClr val="000000"/>
            </a:solidFill>
            <a:miter lim="400000"/>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9" name="Oval"/>
          <p:cNvSpPr/>
          <p:nvPr/>
        </p:nvSpPr>
        <p:spPr>
          <a:xfrm>
            <a:off x="8228074" y="5936375"/>
            <a:ext cx="1208102" cy="1197653"/>
          </a:xfrm>
          <a:prstGeom prst="ellipse">
            <a:avLst/>
          </a:prstGeom>
          <a:solidFill>
            <a:srgbClr val="FFFFFF"/>
          </a:solidFill>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0" name="Line"/>
          <p:cNvSpPr/>
          <p:nvPr/>
        </p:nvSpPr>
        <p:spPr>
          <a:xfrm flipV="1">
            <a:off x="7515189" y="7029544"/>
            <a:ext cx="862936" cy="1283389"/>
          </a:xfrm>
          <a:prstGeom prst="line">
            <a:avLst/>
          </a:prstGeom>
          <a:ln w="12700">
            <a:solidFill>
              <a:srgbClr val="000000"/>
            </a:solidFill>
            <a:miter lim="400000"/>
            <a:head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1" name="Line"/>
          <p:cNvSpPr/>
          <p:nvPr/>
        </p:nvSpPr>
        <p:spPr>
          <a:xfrm flipH="1" flipV="1">
            <a:off x="9300734" y="7030103"/>
            <a:ext cx="1051490" cy="1202219"/>
          </a:xfrm>
          <a:prstGeom prst="line">
            <a:avLst/>
          </a:prstGeom>
          <a:ln w="12700">
            <a:solidFill>
              <a:srgbClr val="000000"/>
            </a:solidFill>
            <a:miter lim="400000"/>
            <a:head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2" name="Waiting for child"/>
          <p:cNvSpPr txBox="1"/>
          <p:nvPr/>
        </p:nvSpPr>
        <p:spPr>
          <a:xfrm>
            <a:off x="5537015" y="1553073"/>
            <a:ext cx="1255472"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200">
                <a:latin typeface="Avenir Next"/>
                <a:ea typeface="Avenir Next"/>
                <a:cs typeface="Avenir Next"/>
                <a:sym typeface="Avenir Next"/>
              </a:defRPr>
            </a:lvl1pPr>
          </a:lstStyle>
          <a:p>
            <a:pPr/>
            <a:r>
              <a:t>Waiting for child</a:t>
            </a:r>
          </a:p>
        </p:txBody>
      </p:sp>
      <p:sp>
        <p:nvSpPr>
          <p:cNvPr id="303" name="Face seen"/>
          <p:cNvSpPr txBox="1"/>
          <p:nvPr/>
        </p:nvSpPr>
        <p:spPr>
          <a:xfrm>
            <a:off x="5324662" y="2457743"/>
            <a:ext cx="1680177" cy="30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Demi Bold"/>
                <a:ea typeface="Avenir Next Demi Bold"/>
                <a:cs typeface="Avenir Next Demi Bold"/>
                <a:sym typeface="Avenir Next Demi Bold"/>
              </a:defRPr>
            </a:lvl1pPr>
          </a:lstStyle>
          <a:p>
            <a:pPr/>
            <a:r>
              <a:t>Face seen</a:t>
            </a:r>
          </a:p>
        </p:txBody>
      </p:sp>
      <p:sp>
        <p:nvSpPr>
          <p:cNvPr id="304" name="Someone is there"/>
          <p:cNvSpPr txBox="1"/>
          <p:nvPr/>
        </p:nvSpPr>
        <p:spPr>
          <a:xfrm>
            <a:off x="5634129" y="3241591"/>
            <a:ext cx="1061243"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a:ea typeface="Avenir Next"/>
                <a:cs typeface="Avenir Next"/>
                <a:sym typeface="Avenir Next"/>
              </a:defRPr>
            </a:lvl1pPr>
          </a:lstStyle>
          <a:p>
            <a:pPr/>
            <a:r>
              <a:t>Someone is there</a:t>
            </a:r>
          </a:p>
        </p:txBody>
      </p:sp>
      <p:sp>
        <p:nvSpPr>
          <p:cNvPr id="305" name="Wait 5  seconds"/>
          <p:cNvSpPr txBox="1"/>
          <p:nvPr/>
        </p:nvSpPr>
        <p:spPr>
          <a:xfrm>
            <a:off x="5554236" y="4243468"/>
            <a:ext cx="1221030"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200">
                <a:latin typeface="Avenir Next Demi Bold"/>
                <a:ea typeface="Avenir Next Demi Bold"/>
                <a:cs typeface="Avenir Next Demi Bold"/>
                <a:sym typeface="Avenir Next Demi Bold"/>
              </a:defRPr>
            </a:lvl1pPr>
          </a:lstStyle>
          <a:p>
            <a:pPr/>
            <a:r>
              <a:t>Wait 5  seconds</a:t>
            </a:r>
          </a:p>
        </p:txBody>
      </p:sp>
      <p:sp>
        <p:nvSpPr>
          <p:cNvPr id="306" name="If"/>
          <p:cNvSpPr txBox="1"/>
          <p:nvPr/>
        </p:nvSpPr>
        <p:spPr>
          <a:xfrm>
            <a:off x="5634129" y="5237328"/>
            <a:ext cx="1061243" cy="30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a:ea typeface="Avenir Next"/>
                <a:cs typeface="Avenir Next"/>
                <a:sym typeface="Avenir Next"/>
              </a:defRPr>
            </a:lvl1pPr>
          </a:lstStyle>
          <a:p>
            <a:pPr/>
            <a:r>
              <a:t>If </a:t>
            </a:r>
          </a:p>
        </p:txBody>
      </p:sp>
      <p:sp>
        <p:nvSpPr>
          <p:cNvPr id="307" name="Someone there waiting for me to talk"/>
          <p:cNvSpPr txBox="1"/>
          <p:nvPr/>
        </p:nvSpPr>
        <p:spPr>
          <a:xfrm>
            <a:off x="4149337" y="5516121"/>
            <a:ext cx="1061243" cy="71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Demi Bold"/>
                <a:ea typeface="Avenir Next Demi Bold"/>
                <a:cs typeface="Avenir Next Demi Bold"/>
                <a:sym typeface="Avenir Next Demi Bold"/>
              </a:defRPr>
            </a:lvl1pPr>
          </a:lstStyle>
          <a:p>
            <a:pPr/>
            <a:r>
              <a:t>Someone there waiting for me to talk</a:t>
            </a:r>
          </a:p>
        </p:txBody>
      </p:sp>
      <p:sp>
        <p:nvSpPr>
          <p:cNvPr id="308" name="I ask for something"/>
          <p:cNvSpPr txBox="1"/>
          <p:nvPr/>
        </p:nvSpPr>
        <p:spPr>
          <a:xfrm>
            <a:off x="3375688" y="6825898"/>
            <a:ext cx="1061243"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a:ea typeface="Avenir Next"/>
                <a:cs typeface="Avenir Next"/>
                <a:sym typeface="Avenir Next"/>
              </a:defRPr>
            </a:lvl1pPr>
          </a:lstStyle>
          <a:p>
            <a:pPr/>
            <a:r>
              <a:t>I ask for something </a:t>
            </a:r>
          </a:p>
        </p:txBody>
      </p:sp>
      <p:sp>
        <p:nvSpPr>
          <p:cNvPr id="309" name="I start a conversation e.g “bbbb banana. Can you give me a banana?”"/>
          <p:cNvSpPr txBox="1"/>
          <p:nvPr/>
        </p:nvSpPr>
        <p:spPr>
          <a:xfrm>
            <a:off x="6985517" y="5414752"/>
            <a:ext cx="1061243"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Demi Bold"/>
                <a:ea typeface="Avenir Next Demi Bold"/>
                <a:cs typeface="Avenir Next Demi Bold"/>
                <a:sym typeface="Avenir Next Demi Bold"/>
              </a:defRPr>
            </a:lvl1pPr>
          </a:lstStyle>
          <a:p>
            <a:pPr/>
            <a:r>
              <a:t>I start a conversation e.g “bbbb banana. Can you give me a banana?”</a:t>
            </a:r>
          </a:p>
        </p:txBody>
      </p:sp>
      <p:sp>
        <p:nvSpPr>
          <p:cNvPr id="310" name="I want something, someone there"/>
          <p:cNvSpPr txBox="1"/>
          <p:nvPr/>
        </p:nvSpPr>
        <p:spPr>
          <a:xfrm>
            <a:off x="8301504" y="6078001"/>
            <a:ext cx="1061243" cy="91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a:ea typeface="Avenir Next"/>
                <a:cs typeface="Avenir Next"/>
                <a:sym typeface="Avenir Next"/>
              </a:defRPr>
            </a:lvl1pPr>
          </a:lstStyle>
          <a:p>
            <a:pPr/>
            <a:r>
              <a:t>I want something, someone there </a:t>
            </a:r>
          </a:p>
        </p:txBody>
      </p:sp>
      <p:sp>
        <p:nvSpPr>
          <p:cNvPr id="311" name="Success!! I got the thing I’ve asked for (banana).…"/>
          <p:cNvSpPr txBox="1"/>
          <p:nvPr/>
        </p:nvSpPr>
        <p:spPr>
          <a:xfrm>
            <a:off x="9992086" y="8219045"/>
            <a:ext cx="2208638" cy="111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1200">
                <a:latin typeface="Avenir Next"/>
                <a:ea typeface="Avenir Next"/>
                <a:cs typeface="Avenir Next"/>
                <a:sym typeface="Avenir Next"/>
              </a:defRPr>
            </a:pPr>
            <a:r>
              <a:t>Success!! I got the thing I’ve asked for (banana). </a:t>
            </a:r>
          </a:p>
          <a:p>
            <a:pPr>
              <a:defRPr b="0" sz="1200">
                <a:latin typeface="Avenir Next"/>
                <a:ea typeface="Avenir Next"/>
                <a:cs typeface="Avenir Next"/>
                <a:sym typeface="Avenir Next"/>
              </a:defRPr>
            </a:pPr>
            <a:r>
              <a:t>I confirm: e.g “Thank you!!!  I love banana, banana is yummiiii </a:t>
            </a:r>
          </a:p>
        </p:txBody>
      </p:sp>
      <p:sp>
        <p:nvSpPr>
          <p:cNvPr id="312" name="I got a different thing. I got a cake instead.…"/>
          <p:cNvSpPr txBox="1"/>
          <p:nvPr/>
        </p:nvSpPr>
        <p:spPr>
          <a:xfrm>
            <a:off x="5883615" y="8342287"/>
            <a:ext cx="2208638" cy="111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1200">
                <a:latin typeface="Avenir Next"/>
                <a:ea typeface="Avenir Next"/>
                <a:cs typeface="Avenir Next"/>
                <a:sym typeface="Avenir Next"/>
              </a:defRPr>
            </a:pPr>
            <a:r>
              <a:t>I got a different thing. I got a cake instead. </a:t>
            </a:r>
          </a:p>
          <a:p>
            <a:pPr>
              <a:defRPr b="0" sz="1200">
                <a:latin typeface="Avenir Next"/>
                <a:ea typeface="Avenir Next"/>
                <a:cs typeface="Avenir Next"/>
                <a:sym typeface="Avenir Next"/>
              </a:defRPr>
            </a:pPr>
            <a:r>
              <a:t>I deny: “Uh-oh!! This is a cake!! Can I get a banana?” </a:t>
            </a:r>
          </a:p>
          <a:p>
            <a:pPr>
              <a:defRPr b="0" sz="1200">
                <a:latin typeface="Avenir Next"/>
                <a:ea typeface="Avenir Next"/>
                <a:cs typeface="Avenir Next"/>
                <a:sym typeface="Avenir Next"/>
              </a:defRPr>
            </a:pPr>
            <a:r>
              <a:t>Goes back to repeating  </a:t>
            </a:r>
          </a:p>
        </p:txBody>
      </p:sp>
      <p:cxnSp>
        <p:nvCxnSpPr>
          <p:cNvPr id="313" name="Connection Line"/>
          <p:cNvCxnSpPr>
            <a:stCxn id="312" idx="0"/>
            <a:endCxn id="310" idx="0"/>
          </p:cNvCxnSpPr>
          <p:nvPr/>
        </p:nvCxnSpPr>
        <p:spPr>
          <a:xfrm flipV="1">
            <a:off x="6987934" y="6535201"/>
            <a:ext cx="1844192" cy="2365887"/>
          </a:xfrm>
          <a:prstGeom prst="straightConnector1">
            <a:avLst/>
          </a:prstGeom>
          <a:ln w="38100" cap="rnd">
            <a:solidFill>
              <a:schemeClr val="accent5">
                <a:lumOff val="-29866"/>
              </a:schemeClr>
            </a:solidFill>
            <a:custDash>
              <a:ds d="100000" sp="200000"/>
            </a:custDash>
            <a:tailEnd type="triangle"/>
          </a:ln>
        </p:spPr>
      </p:cxnSp>
      <p:sp>
        <p:nvSpPr>
          <p:cNvPr id="314" name="Talki starts talking: “Peekaboo I see you! Hello I found you!”"/>
          <p:cNvSpPr txBox="1"/>
          <p:nvPr/>
        </p:nvSpPr>
        <p:spPr>
          <a:xfrm>
            <a:off x="7185498" y="2346532"/>
            <a:ext cx="2458124"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a:ea typeface="Avenir Next"/>
                <a:cs typeface="Avenir Next"/>
                <a:sym typeface="Avenir Next"/>
              </a:defRPr>
            </a:lvl1pPr>
          </a:lstStyle>
          <a:p>
            <a:pPr/>
            <a:r>
              <a:t>Talki starts talking: “Peekaboo I see you! Hello I found you!”</a:t>
            </a:r>
          </a:p>
        </p:txBody>
      </p:sp>
      <p:sp>
        <p:nvSpPr>
          <p:cNvPr id="315" name="Child not seen (no motion) for 5 minutes from any stage"/>
          <p:cNvSpPr txBox="1"/>
          <p:nvPr/>
        </p:nvSpPr>
        <p:spPr>
          <a:xfrm>
            <a:off x="8220060" y="1100298"/>
            <a:ext cx="2458124"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a:ea typeface="Avenir Next"/>
                <a:cs typeface="Avenir Next"/>
                <a:sym typeface="Avenir Next"/>
              </a:defRPr>
            </a:lvl1pPr>
          </a:lstStyle>
          <a:p>
            <a:pPr/>
            <a:r>
              <a:t>Child not seen (no motion) for 5 minutes from any stage</a:t>
            </a:r>
          </a:p>
        </p:txBody>
      </p:sp>
      <p:sp>
        <p:nvSpPr>
          <p:cNvPr id="316" name="Line"/>
          <p:cNvSpPr/>
          <p:nvPr/>
        </p:nvSpPr>
        <p:spPr>
          <a:xfrm flipH="1">
            <a:off x="6791155" y="1401124"/>
            <a:ext cx="1445885" cy="490995"/>
          </a:xfrm>
          <a:prstGeom prst="line">
            <a:avLst/>
          </a:prstGeom>
          <a:ln w="38100" cap="rnd">
            <a:solidFill>
              <a:schemeClr val="accent5">
                <a:lumOff val="-29866"/>
              </a:schemeClr>
            </a:solidFill>
            <a:custDash>
              <a:ds d="100000" sp="200000"/>
            </a:custDash>
            <a:tailEnd type="triangle"/>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17" name="I want something, someone there"/>
          <p:cNvSpPr txBox="1"/>
          <p:nvPr/>
        </p:nvSpPr>
        <p:spPr>
          <a:xfrm>
            <a:off x="7244916" y="7598338"/>
            <a:ext cx="2469033"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200">
                <a:latin typeface="Avenir Next"/>
                <a:ea typeface="Avenir Next"/>
                <a:cs typeface="Avenir Next"/>
                <a:sym typeface="Avenir Next"/>
              </a:defRPr>
            </a:lvl1pPr>
          </a:lstStyle>
          <a:p>
            <a:pPr/>
            <a:r>
              <a:t>I want something, someone there </a:t>
            </a:r>
          </a:p>
        </p:txBody>
      </p:sp>
      <p:sp>
        <p:nvSpPr>
          <p:cNvPr id="321" name="Connection Line"/>
          <p:cNvSpPr/>
          <p:nvPr/>
        </p:nvSpPr>
        <p:spPr>
          <a:xfrm>
            <a:off x="4537381" y="6914987"/>
            <a:ext cx="3624826" cy="684941"/>
          </a:xfrm>
          <a:custGeom>
            <a:avLst/>
            <a:gdLst/>
            <a:ahLst/>
            <a:cxnLst>
              <a:cxn ang="0">
                <a:pos x="wd2" y="hd2"/>
              </a:cxn>
              <a:cxn ang="5400000">
                <a:pos x="wd2" y="hd2"/>
              </a:cxn>
              <a:cxn ang="10800000">
                <a:pos x="wd2" y="hd2"/>
              </a:cxn>
              <a:cxn ang="16200000">
                <a:pos x="wd2" y="hd2"/>
              </a:cxn>
            </a:cxnLst>
            <a:rect l="0" t="0" r="r" b="b"/>
            <a:pathLst>
              <a:path w="21600" h="17386" fill="norm" stroke="1" extrusionOk="0">
                <a:moveTo>
                  <a:pt x="0" y="13419"/>
                </a:moveTo>
                <a:cubicBezTo>
                  <a:pt x="6151" y="21600"/>
                  <a:pt x="13351" y="17127"/>
                  <a:pt x="21600" y="0"/>
                </a:cubicBezTo>
              </a:path>
            </a:pathLst>
          </a:custGeom>
          <a:ln w="38100" cap="rnd">
            <a:solidFill>
              <a:schemeClr val="accent5">
                <a:lumOff val="-29866"/>
              </a:schemeClr>
            </a:solidFill>
            <a:custDash>
              <a:ds d="100000" sp="200000"/>
            </a:custDash>
          </a:ln>
        </p:spPr>
        <p:txBody>
          <a:bodyPr/>
          <a:lstStyle/>
          <a:p>
            <a:pPr/>
          </a:p>
        </p:txBody>
      </p:sp>
      <p:sp>
        <p:nvSpPr>
          <p:cNvPr id="322" name="Connection Line"/>
          <p:cNvSpPr/>
          <p:nvPr/>
        </p:nvSpPr>
        <p:spPr>
          <a:xfrm>
            <a:off x="4933128" y="2109603"/>
            <a:ext cx="607691" cy="3184211"/>
          </a:xfrm>
          <a:custGeom>
            <a:avLst/>
            <a:gdLst/>
            <a:ahLst/>
            <a:cxnLst>
              <a:cxn ang="0">
                <a:pos x="wd2" y="hd2"/>
              </a:cxn>
              <a:cxn ang="5400000">
                <a:pos x="wd2" y="hd2"/>
              </a:cxn>
              <a:cxn ang="10800000">
                <a:pos x="wd2" y="hd2"/>
              </a:cxn>
              <a:cxn ang="16200000">
                <a:pos x="wd2" y="hd2"/>
              </a:cxn>
            </a:cxnLst>
            <a:rect l="0" t="0" r="r" b="b"/>
            <a:pathLst>
              <a:path w="16256" h="21600" fill="norm" stroke="1" extrusionOk="0">
                <a:moveTo>
                  <a:pt x="16256" y="21600"/>
                </a:moveTo>
                <a:cubicBezTo>
                  <a:pt x="-4145" y="14606"/>
                  <a:pt x="-5344" y="7406"/>
                  <a:pt x="12658" y="0"/>
                </a:cubicBezTo>
              </a:path>
            </a:pathLst>
          </a:custGeom>
          <a:ln w="38100" cap="rnd">
            <a:solidFill>
              <a:schemeClr val="accent5">
                <a:lumOff val="-29866"/>
              </a:schemeClr>
            </a:solidFill>
            <a:custDash>
              <a:ds d="100000" sp="200000"/>
            </a:custDash>
            <a:tailEnd type="triangle"/>
          </a:ln>
        </p:spPr>
        <p:txBody>
          <a:bodyPr/>
          <a:lstStyle/>
          <a:p>
            <a:pPr/>
          </a:p>
        </p:txBody>
      </p:sp>
      <p:sp>
        <p:nvSpPr>
          <p:cNvPr id="320" name="No face seen for 5 seconds"/>
          <p:cNvSpPr txBox="1"/>
          <p:nvPr/>
        </p:nvSpPr>
        <p:spPr>
          <a:xfrm>
            <a:off x="3109635" y="3744403"/>
            <a:ext cx="2458125" cy="30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atin typeface="Avenir Next"/>
                <a:ea typeface="Avenir Next"/>
                <a:cs typeface="Avenir Next"/>
                <a:sym typeface="Avenir Next"/>
              </a:defRPr>
            </a:lvl1pPr>
          </a:lstStyle>
          <a:p>
            <a:pPr/>
            <a:r>
              <a:t>No face seen for 5 seconds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6a0147e1d4f40f970b01bb086ecdc2970d.jpg" descr="6a0147e1d4f40f970b01bb086ecdc2970d.jpg"/>
          <p:cNvPicPr>
            <a:picLocks noChangeAspect="1"/>
          </p:cNvPicPr>
          <p:nvPr>
            <p:ph type="pic" idx="13"/>
          </p:nvPr>
        </p:nvPicPr>
        <p:blipFill>
          <a:blip r:embed="rId2">
            <a:extLst/>
          </a:blip>
          <a:srcRect l="26792" t="0" r="26792" b="0"/>
          <a:stretch>
            <a:fillRect/>
          </a:stretch>
        </p:blipFill>
        <p:spPr>
          <a:xfrm>
            <a:off x="6654573" y="693340"/>
            <a:ext cx="5821244" cy="8367044"/>
          </a:xfrm>
          <a:prstGeom prst="rect">
            <a:avLst/>
          </a:prstGeom>
        </p:spPr>
      </p:pic>
      <p:sp>
        <p:nvSpPr>
          <p:cNvPr id="325" name="Learnings and User Testing Summary"/>
          <p:cNvSpPr txBox="1"/>
          <p:nvPr>
            <p:ph type="title"/>
          </p:nvPr>
        </p:nvSpPr>
        <p:spPr>
          <a:xfrm>
            <a:off x="1063219" y="437658"/>
            <a:ext cx="5112562" cy="737053"/>
          </a:xfrm>
          <a:prstGeom prst="rect">
            <a:avLst/>
          </a:prstGeom>
        </p:spPr>
        <p:txBody>
          <a:bodyPr/>
          <a:lstStyle>
            <a:lvl1pPr algn="l" defTabSz="344677">
              <a:defRPr sz="2359">
                <a:latin typeface="Helvetica"/>
                <a:ea typeface="Helvetica"/>
                <a:cs typeface="Helvetica"/>
                <a:sym typeface="Helvetica"/>
              </a:defRPr>
            </a:lvl1pPr>
          </a:lstStyle>
          <a:p>
            <a:pPr/>
            <a:r>
              <a:t>Learnings and User Testing Summary</a:t>
            </a:r>
          </a:p>
        </p:txBody>
      </p:sp>
      <p:sp>
        <p:nvSpPr>
          <p:cNvPr id="326" name="Participants…"/>
          <p:cNvSpPr txBox="1"/>
          <p:nvPr/>
        </p:nvSpPr>
        <p:spPr>
          <a:xfrm>
            <a:off x="1479043" y="1850001"/>
            <a:ext cx="4280914" cy="2679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2100">
                <a:latin typeface="Avenir Next Medium"/>
                <a:ea typeface="Avenir Next Medium"/>
                <a:cs typeface="Avenir Next Medium"/>
                <a:sym typeface="Avenir Next Medium"/>
              </a:defRPr>
            </a:pPr>
            <a:r>
              <a:t>Participants</a:t>
            </a:r>
          </a:p>
          <a:p>
            <a:pPr>
              <a:defRPr b="0" sz="2100">
                <a:latin typeface="Avenir Next"/>
                <a:ea typeface="Avenir Next"/>
                <a:cs typeface="Avenir Next"/>
                <a:sym typeface="Avenir Next"/>
              </a:defRPr>
            </a:pPr>
          </a:p>
          <a:p>
            <a:pPr>
              <a:defRPr b="0" sz="2100">
                <a:latin typeface="Avenir Next"/>
                <a:ea typeface="Avenir Next"/>
                <a:cs typeface="Avenir Next"/>
                <a:sym typeface="Avenir Next"/>
              </a:defRPr>
            </a:pPr>
            <a:r>
              <a:t>Kindergardeners and preschoolers aged 3-6. They are all currently learning a second language or come from bilingual families </a:t>
            </a:r>
          </a:p>
        </p:txBody>
      </p:sp>
      <p:sp>
        <p:nvSpPr>
          <p:cNvPr id="327" name="Research techniques…"/>
          <p:cNvSpPr txBox="1"/>
          <p:nvPr/>
        </p:nvSpPr>
        <p:spPr>
          <a:xfrm>
            <a:off x="2075241" y="5572662"/>
            <a:ext cx="3088518" cy="157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2100">
                <a:latin typeface="Avenir Next Medium"/>
                <a:ea typeface="Avenir Next Medium"/>
                <a:cs typeface="Avenir Next Medium"/>
                <a:sym typeface="Avenir Next Medium"/>
              </a:defRPr>
            </a:pPr>
            <a:r>
              <a:t>Research techniques </a:t>
            </a:r>
          </a:p>
          <a:p>
            <a:pPr>
              <a:defRPr b="0" sz="2100">
                <a:latin typeface="Avenir Next"/>
                <a:ea typeface="Avenir Next"/>
                <a:cs typeface="Avenir Next"/>
                <a:sym typeface="Avenir Next"/>
              </a:defRPr>
            </a:pPr>
          </a:p>
          <a:p>
            <a:pPr>
              <a:defRPr b="0" sz="2100">
                <a:latin typeface="Avenir Next"/>
                <a:ea typeface="Avenir Next"/>
                <a:cs typeface="Avenir Next"/>
                <a:sym typeface="Avenir Next"/>
              </a:defRPr>
            </a:pPr>
            <a:r>
              <a:t>Field studies </a:t>
            </a:r>
          </a:p>
          <a:p>
            <a:pPr>
              <a:defRPr b="0" sz="2100">
                <a:latin typeface="Avenir Next"/>
                <a:ea typeface="Avenir Next"/>
                <a:cs typeface="Avenir Next"/>
                <a:sym typeface="Avenir Next"/>
              </a:defRPr>
            </a:pPr>
            <a:r>
              <a:t>Expert reviews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Learnings and User Testing Summary"/>
          <p:cNvSpPr txBox="1"/>
          <p:nvPr>
            <p:ph type="ctrTitle"/>
          </p:nvPr>
        </p:nvSpPr>
        <p:spPr>
          <a:xfrm>
            <a:off x="1270000" y="437658"/>
            <a:ext cx="10464800" cy="737053"/>
          </a:xfrm>
          <a:prstGeom prst="rect">
            <a:avLst/>
          </a:prstGeom>
        </p:spPr>
        <p:txBody>
          <a:bodyPr/>
          <a:lstStyle>
            <a:lvl1pPr>
              <a:defRPr sz="4000">
                <a:latin typeface="Helvetica"/>
                <a:ea typeface="Helvetica"/>
                <a:cs typeface="Helvetica"/>
                <a:sym typeface="Helvetica"/>
              </a:defRPr>
            </a:lvl1pPr>
          </a:lstStyle>
          <a:p>
            <a:pPr/>
            <a:r>
              <a:t>Learnings and User Testing Summary</a:t>
            </a:r>
          </a:p>
        </p:txBody>
      </p:sp>
      <p:sp>
        <p:nvSpPr>
          <p:cNvPr id="330" name="Hypothesis…"/>
          <p:cNvSpPr txBox="1"/>
          <p:nvPr/>
        </p:nvSpPr>
        <p:spPr>
          <a:xfrm>
            <a:off x="1528068" y="1928794"/>
            <a:ext cx="4618304" cy="562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2100">
                <a:latin typeface="Avenir Next Medium"/>
                <a:ea typeface="Avenir Next Medium"/>
                <a:cs typeface="Avenir Next Medium"/>
                <a:sym typeface="Avenir Next Medium"/>
              </a:defRPr>
            </a:pPr>
            <a:r>
              <a:t>Hypothesis </a:t>
            </a:r>
          </a:p>
          <a:p>
            <a:pPr>
              <a:defRPr b="0" sz="2100">
                <a:latin typeface="Avenir Next"/>
                <a:ea typeface="Avenir Next"/>
                <a:cs typeface="Avenir Next"/>
                <a:sym typeface="Avenir Next"/>
              </a:defRPr>
            </a:pPr>
          </a:p>
          <a:p>
            <a:pPr marL="291703" indent="-291703">
              <a:buSzPct val="145000"/>
              <a:buChar char="•"/>
              <a:defRPr b="0" sz="2100">
                <a:latin typeface="Avenir Next"/>
                <a:ea typeface="Avenir Next"/>
                <a:cs typeface="Avenir Next"/>
                <a:sym typeface="Avenir Next"/>
              </a:defRPr>
            </a:pPr>
            <a:r>
              <a:t>Children will be very physical with Talki (pull ears, hug it etc) </a:t>
            </a:r>
          </a:p>
          <a:p>
            <a:pPr marL="291703" indent="-291703">
              <a:buSzPct val="145000"/>
              <a:buChar char="•"/>
              <a:defRPr b="0" sz="2100">
                <a:latin typeface="Avenir Next"/>
                <a:ea typeface="Avenir Next"/>
                <a:cs typeface="Avenir Next"/>
                <a:sym typeface="Avenir Next"/>
              </a:defRPr>
            </a:pPr>
            <a:r>
              <a:t>Will be curious after learning the toy speaks</a:t>
            </a:r>
          </a:p>
          <a:p>
            <a:pPr marL="291703" indent="-291703">
              <a:buSzPct val="145000"/>
              <a:buChar char="•"/>
              <a:defRPr b="0" sz="2100">
                <a:latin typeface="Avenir Next"/>
                <a:ea typeface="Avenir Next"/>
                <a:cs typeface="Avenir Next"/>
                <a:sym typeface="Avenir Next"/>
              </a:defRPr>
            </a:pPr>
            <a:r>
              <a:t>Will not know how to show Talki an object, unless told how to by an adult </a:t>
            </a:r>
          </a:p>
          <a:p>
            <a:pPr marL="291703" indent="-291703">
              <a:buSzPct val="145000"/>
              <a:buChar char="•"/>
              <a:defRPr b="0" sz="2100">
                <a:latin typeface="Avenir Next"/>
                <a:ea typeface="Avenir Next"/>
                <a:cs typeface="Avenir Next"/>
                <a:sym typeface="Avenir Next"/>
              </a:defRPr>
            </a:pPr>
            <a:r>
              <a:t>Will repeat attempts to pick  the right object 10+ times (patient/persistent)     </a:t>
            </a:r>
          </a:p>
          <a:p>
            <a:pPr marL="291703" indent="-291703">
              <a:buSzPct val="145000"/>
              <a:buChar char="•"/>
              <a:defRPr b="0" sz="2100">
                <a:latin typeface="Avenir Next"/>
                <a:ea typeface="Avenir Next"/>
                <a:cs typeface="Avenir Next"/>
                <a:sym typeface="Avenir Next"/>
              </a:defRPr>
            </a:pPr>
          </a:p>
          <a:p>
            <a:pPr marL="291703" indent="-291703">
              <a:buSzPct val="145000"/>
              <a:buChar char="•"/>
              <a:defRPr b="0" sz="2100">
                <a:latin typeface="Avenir Next"/>
                <a:ea typeface="Avenir Next"/>
                <a:cs typeface="Avenir Next"/>
                <a:sym typeface="Avenir Next"/>
              </a:defRPr>
            </a:pPr>
          </a:p>
        </p:txBody>
      </p:sp>
      <p:sp>
        <p:nvSpPr>
          <p:cNvPr id="331" name="Findings…"/>
          <p:cNvSpPr txBox="1"/>
          <p:nvPr/>
        </p:nvSpPr>
        <p:spPr>
          <a:xfrm>
            <a:off x="7424431" y="1495844"/>
            <a:ext cx="5038591" cy="709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2100">
                <a:latin typeface="Avenir Next Medium"/>
                <a:ea typeface="Avenir Next Medium"/>
                <a:cs typeface="Avenir Next Medium"/>
                <a:sym typeface="Avenir Next Medium"/>
              </a:defRPr>
            </a:pPr>
            <a:r>
              <a:t>Findings </a:t>
            </a:r>
          </a:p>
          <a:p>
            <a:pPr marL="291703" indent="-291703">
              <a:buSzPct val="145000"/>
              <a:buChar char="•"/>
              <a:defRPr b="0" sz="2100">
                <a:latin typeface="Avenir Next"/>
                <a:ea typeface="Avenir Next"/>
                <a:cs typeface="Avenir Next"/>
                <a:sym typeface="Avenir Next"/>
              </a:defRPr>
            </a:pPr>
            <a:r>
              <a:t>   Children were very physical with Talki. First reaction was to pull the ears. </a:t>
            </a:r>
          </a:p>
          <a:p>
            <a:pPr marL="291703" indent="-291703">
              <a:buSzPct val="145000"/>
              <a:buChar char="•"/>
              <a:defRPr b="0" sz="2100">
                <a:latin typeface="Avenir Next"/>
                <a:ea typeface="Avenir Next"/>
                <a:cs typeface="Avenir Next"/>
                <a:sym typeface="Avenir Next"/>
              </a:defRPr>
            </a:pPr>
            <a:r>
              <a:t>Tried to be creative with the mouth, by putting other things e.g a full arm </a:t>
            </a:r>
          </a:p>
          <a:p>
            <a:pPr marL="291703" indent="-291703">
              <a:buSzPct val="145000"/>
              <a:buChar char="•"/>
              <a:defRPr b="0" sz="2100">
                <a:latin typeface="Avenir Next"/>
                <a:ea typeface="Avenir Next"/>
                <a:cs typeface="Avenir Next"/>
                <a:sym typeface="Avenir Next"/>
              </a:defRPr>
            </a:pPr>
            <a:r>
              <a:t>Were attentively listening to the toy speaking</a:t>
            </a:r>
          </a:p>
          <a:p>
            <a:pPr marL="291703" indent="-291703">
              <a:buSzPct val="145000"/>
              <a:buChar char="•"/>
              <a:defRPr b="0" sz="2100">
                <a:latin typeface="Avenir Next"/>
                <a:ea typeface="Avenir Next"/>
                <a:cs typeface="Avenir Next"/>
                <a:sym typeface="Avenir Next"/>
              </a:defRPr>
            </a:pPr>
            <a:r>
              <a:t>Picked different toys to see a reaction from Talki.</a:t>
            </a:r>
          </a:p>
          <a:p>
            <a:pPr marL="291703" indent="-291703">
              <a:buSzPct val="145000"/>
              <a:buChar char="•"/>
              <a:defRPr b="0" sz="2100">
                <a:latin typeface="Avenir Next"/>
                <a:ea typeface="Avenir Next"/>
                <a:cs typeface="Avenir Next"/>
                <a:sym typeface="Avenir Next"/>
              </a:defRPr>
            </a:pPr>
            <a:r>
              <a:t>Did not understand full sentence but could understand isolated words e.g understood black but picked different animal </a:t>
            </a:r>
          </a:p>
          <a:p>
            <a:pPr marL="291703" indent="-291703">
              <a:buSzPct val="145000"/>
              <a:buChar char="•"/>
              <a:defRPr b="0" sz="2100">
                <a:latin typeface="Avenir Next"/>
                <a:ea typeface="Avenir Next"/>
                <a:cs typeface="Avenir Next"/>
                <a:sym typeface="Avenir Next"/>
              </a:defRPr>
            </a:pPr>
            <a:r>
              <a:t>Showing Talki a toy wasn’t intuitive but when told toy could see, associated   </a:t>
            </a:r>
          </a:p>
          <a:p>
            <a:pPr marL="291703" indent="-291703">
              <a:buSzPct val="145000"/>
              <a:buChar char="•"/>
              <a:defRPr b="0" sz="2100">
                <a:latin typeface="Avenir Next"/>
                <a:ea typeface="Avenir Next"/>
                <a:cs typeface="Avenir Next"/>
                <a:sym typeface="Avenir Next"/>
              </a:defRPr>
            </a:pPr>
          </a:p>
          <a:p>
            <a:pPr marL="291703" indent="-291703">
              <a:buSzPct val="145000"/>
              <a:buChar char="•"/>
              <a:defRPr b="0" sz="2100">
                <a:latin typeface="Avenir Next"/>
                <a:ea typeface="Avenir Next"/>
                <a:cs typeface="Avenir Next"/>
                <a:sym typeface="Avenir Next"/>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Promotional Video"/>
          <p:cNvSpPr txBox="1"/>
          <p:nvPr>
            <p:ph type="ctrTitle"/>
          </p:nvPr>
        </p:nvSpPr>
        <p:spPr>
          <a:xfrm>
            <a:off x="1270000" y="437658"/>
            <a:ext cx="10464800" cy="737053"/>
          </a:xfrm>
          <a:prstGeom prst="rect">
            <a:avLst/>
          </a:prstGeom>
        </p:spPr>
        <p:txBody>
          <a:bodyPr/>
          <a:lstStyle>
            <a:lvl1pPr>
              <a:defRPr sz="4000">
                <a:latin typeface="Helvetica"/>
                <a:ea typeface="Helvetica"/>
                <a:cs typeface="Helvetica"/>
                <a:sym typeface="Helvetica"/>
              </a:defRPr>
            </a:lvl1pPr>
          </a:lstStyle>
          <a:p>
            <a:pPr/>
            <a:r>
              <a:t>Promotional Video </a:t>
            </a:r>
          </a:p>
        </p:txBody>
      </p:sp>
      <p:pic>
        <p:nvPicPr>
          <p:cNvPr id="334" name="Supsi - Talki in the Zoo by Caterine Apruzzese.m4v" descr="Supsi - Talki in the Zoo by Caterine Apruzzese.m4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32544" y="1601313"/>
            <a:ext cx="12139712" cy="68232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2400000" fill="hold"/>
                                        <p:tgtEl>
                                          <p:spTgt spid="33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3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Talki Logo.png" descr="Talki Logo.png"/>
          <p:cNvPicPr>
            <a:picLocks noChangeAspect="1"/>
          </p:cNvPicPr>
          <p:nvPr/>
        </p:nvPicPr>
        <p:blipFill>
          <a:blip r:embed="rId2">
            <a:extLst/>
          </a:blip>
          <a:stretch>
            <a:fillRect/>
          </a:stretch>
        </p:blipFill>
        <p:spPr>
          <a:xfrm>
            <a:off x="3019671" y="1123639"/>
            <a:ext cx="6965458" cy="750632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hank you!"/>
          <p:cNvSpPr txBox="1"/>
          <p:nvPr>
            <p:ph type="ctrTitle"/>
          </p:nvPr>
        </p:nvSpPr>
        <p:spPr>
          <a:prstGeom prst="rect">
            <a:avLst/>
          </a:prstGeom>
        </p:spPr>
        <p:txBody>
          <a:bodyPr/>
          <a:lstStyle>
            <a:lvl1pPr>
              <a:defRPr sz="4000">
                <a:latin typeface="Helvetica"/>
                <a:ea typeface="Helvetica"/>
                <a:cs typeface="Helvetica"/>
                <a:sym typeface="Helvetica"/>
              </a:defRPr>
            </a:lvl1pPr>
          </a:lstStyle>
          <a:p>
            <a:pPr/>
            <a:r>
              <a:t> 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Interview Insights &amp; Educator Quotes"/>
          <p:cNvSpPr txBox="1"/>
          <p:nvPr/>
        </p:nvSpPr>
        <p:spPr>
          <a:xfrm>
            <a:off x="2195710" y="438655"/>
            <a:ext cx="8613380"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325120">
              <a:defRPr sz="4000">
                <a:latin typeface="Helvetica"/>
                <a:ea typeface="Helvetica"/>
                <a:cs typeface="Helvetica"/>
                <a:sym typeface="Helvetica"/>
              </a:defRPr>
            </a:pPr>
            <a:r>
              <a:rPr b="0"/>
              <a:t>Interview Insights &amp; Educator Quotes</a:t>
            </a:r>
            <a:r>
              <a:t> </a:t>
            </a:r>
          </a:p>
        </p:txBody>
      </p:sp>
      <p:pic>
        <p:nvPicPr>
          <p:cNvPr id="143" name="photo.jpg" descr="photo.jpg"/>
          <p:cNvPicPr>
            <a:picLocks noChangeAspect="1"/>
          </p:cNvPicPr>
          <p:nvPr/>
        </p:nvPicPr>
        <p:blipFill>
          <a:blip r:embed="rId2">
            <a:extLst/>
          </a:blip>
          <a:srcRect l="0" t="0" r="9" b="9"/>
          <a:stretch>
            <a:fillRect/>
          </a:stretch>
        </p:blipFill>
        <p:spPr>
          <a:xfrm>
            <a:off x="1177043" y="2297707"/>
            <a:ext cx="1983186" cy="1983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2" y="0"/>
                </a:moveTo>
                <a:cubicBezTo>
                  <a:pt x="4837" y="0"/>
                  <a:pt x="0" y="4837"/>
                  <a:pt x="0" y="10802"/>
                </a:cubicBezTo>
                <a:cubicBezTo>
                  <a:pt x="0" y="16767"/>
                  <a:pt x="4837" y="21600"/>
                  <a:pt x="10802" y="21600"/>
                </a:cubicBezTo>
                <a:cubicBezTo>
                  <a:pt x="16767" y="21600"/>
                  <a:pt x="21600" y="16767"/>
                  <a:pt x="21600" y="10802"/>
                </a:cubicBezTo>
                <a:cubicBezTo>
                  <a:pt x="21600" y="4837"/>
                  <a:pt x="16767" y="0"/>
                  <a:pt x="10802" y="0"/>
                </a:cubicBezTo>
                <a:close/>
              </a:path>
            </a:pathLst>
          </a:custGeom>
          <a:ln w="12700">
            <a:miter lim="400000"/>
          </a:ln>
        </p:spPr>
      </p:pic>
      <p:sp>
        <p:nvSpPr>
          <p:cNvPr id="144" name="“Material used to support learning: Cards with printed illustrations and text. 3D wood figurines, puzzles, world globe, maps, shapes to teach them different ways to hold a pen with both hands.…"/>
          <p:cNvSpPr txBox="1"/>
          <p:nvPr/>
        </p:nvSpPr>
        <p:spPr>
          <a:xfrm>
            <a:off x="3774777" y="3239780"/>
            <a:ext cx="8244781" cy="194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900"/>
              </a:lnSpc>
              <a:defRPr b="0" sz="2100">
                <a:latin typeface="Avenir Next"/>
                <a:ea typeface="Avenir Next"/>
                <a:cs typeface="Avenir Next"/>
                <a:sym typeface="Avenir Next"/>
              </a:defRPr>
            </a:pPr>
            <a:r>
              <a:rPr>
                <a:latin typeface="Avenir Next Medium"/>
                <a:ea typeface="Avenir Next Medium"/>
                <a:cs typeface="Avenir Next Medium"/>
                <a:sym typeface="Avenir Next Medium"/>
              </a:rPr>
              <a:t>“</a:t>
            </a:r>
            <a:r>
              <a:t>Material used to support learning: Cards with printed illustrations and text. 3D wood figurines, puzzles, world globe, maps, shapes to teach them different ways to hold a pen with both hands.  </a:t>
            </a:r>
          </a:p>
          <a:p>
            <a:pPr lvl="1" indent="0" algn="l" defTabSz="457200">
              <a:lnSpc>
                <a:spcPts val="3900"/>
              </a:lnSpc>
              <a:defRPr b="0" sz="2100">
                <a:latin typeface="Avenir Next"/>
                <a:ea typeface="Avenir Next"/>
                <a:cs typeface="Avenir Next"/>
                <a:sym typeface="Avenir Next"/>
              </a:defRPr>
            </a:pPr>
            <a:r>
              <a:t>Children love to play with small things</a:t>
            </a:r>
            <a:r>
              <a:rPr>
                <a:latin typeface="Avenir Next Medium"/>
                <a:ea typeface="Avenir Next Medium"/>
                <a:cs typeface="Avenir Next Medium"/>
                <a:sym typeface="Avenir Next Medium"/>
              </a:rPr>
              <a:t>”  </a:t>
            </a:r>
          </a:p>
        </p:txBody>
      </p:sp>
      <p:sp>
        <p:nvSpPr>
          <p:cNvPr id="145" name="“Children can learn complex topics at the age of 3 or 4. They can learn complex concepts such as trigonometry and meditation.”"/>
          <p:cNvSpPr txBox="1"/>
          <p:nvPr/>
        </p:nvSpPr>
        <p:spPr>
          <a:xfrm>
            <a:off x="3822972" y="1540127"/>
            <a:ext cx="7184431" cy="157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900"/>
              </a:lnSpc>
              <a:defRPr b="0" sz="2100">
                <a:latin typeface="Avenir Next"/>
                <a:ea typeface="Avenir Next"/>
                <a:cs typeface="Avenir Next"/>
                <a:sym typeface="Avenir Next"/>
              </a:defRPr>
            </a:pPr>
            <a:r>
              <a:rPr>
                <a:latin typeface="Avenir Next Medium"/>
                <a:ea typeface="Avenir Next Medium"/>
                <a:cs typeface="Avenir Next Medium"/>
                <a:sym typeface="Avenir Next Medium"/>
              </a:rPr>
              <a:t>“</a:t>
            </a:r>
            <a:r>
              <a:t>Children can learn complex topics at the age of 3 or 4. They can learn complex concepts such as trigonometry and meditation.</a:t>
            </a:r>
            <a:r>
              <a:rPr>
                <a:latin typeface="Avenir Next Medium"/>
                <a:ea typeface="Avenir Next Medium"/>
                <a:cs typeface="Avenir Next Medium"/>
                <a:sym typeface="Avenir Next Medium"/>
              </a:rPr>
              <a:t>”</a:t>
            </a:r>
            <a:r>
              <a:t>  </a:t>
            </a:r>
          </a:p>
        </p:txBody>
      </p:sp>
      <p:pic>
        <p:nvPicPr>
          <p:cNvPr id="146" name="e7afe8f29027034dd015bbba8cb69e6b.jpg" descr="e7afe8f29027034dd015bbba8cb69e6b.jpg"/>
          <p:cNvPicPr>
            <a:picLocks noChangeAspect="1"/>
          </p:cNvPicPr>
          <p:nvPr/>
        </p:nvPicPr>
        <p:blipFill>
          <a:blip r:embed="rId3">
            <a:extLst/>
          </a:blip>
          <a:stretch>
            <a:fillRect/>
          </a:stretch>
        </p:blipFill>
        <p:spPr>
          <a:xfrm>
            <a:off x="4375658" y="6039351"/>
            <a:ext cx="4253483" cy="3704646"/>
          </a:xfrm>
          <a:prstGeom prst="rect">
            <a:avLst/>
          </a:prstGeom>
          <a:ln w="12700">
            <a:miter lim="400000"/>
          </a:ln>
        </p:spPr>
      </p:pic>
      <p:pic>
        <p:nvPicPr>
          <p:cNvPr id="147" name="eafd1670318a263e69c6860a0f0b9823.jpg" descr="eafd1670318a263e69c6860a0f0b9823.jpg"/>
          <p:cNvPicPr>
            <a:picLocks noChangeAspect="1"/>
          </p:cNvPicPr>
          <p:nvPr/>
        </p:nvPicPr>
        <p:blipFill>
          <a:blip r:embed="rId4">
            <a:extLst/>
          </a:blip>
          <a:stretch>
            <a:fillRect/>
          </a:stretch>
        </p:blipFill>
        <p:spPr>
          <a:xfrm>
            <a:off x="41895" y="5764932"/>
            <a:ext cx="4253482" cy="4253483"/>
          </a:xfrm>
          <a:prstGeom prst="rect">
            <a:avLst/>
          </a:prstGeom>
          <a:ln w="12700">
            <a:miter lim="400000"/>
          </a:ln>
        </p:spPr>
      </p:pic>
      <p:pic>
        <p:nvPicPr>
          <p:cNvPr id="148" name="Montessori-Phonics-Initial-Sound-Cards-Montessori-Nature.png" descr="Montessori-Phonics-Initial-Sound-Cards-Montessori-Nature.png"/>
          <p:cNvPicPr>
            <a:picLocks noChangeAspect="1"/>
          </p:cNvPicPr>
          <p:nvPr/>
        </p:nvPicPr>
        <p:blipFill>
          <a:blip r:embed="rId5">
            <a:extLst/>
          </a:blip>
          <a:stretch>
            <a:fillRect/>
          </a:stretch>
        </p:blipFill>
        <p:spPr>
          <a:xfrm>
            <a:off x="9259738" y="5836469"/>
            <a:ext cx="4110411" cy="411041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No rewards, no praise…The motivation must be intrinsic… children are naturally curious to learn new things and the motivation must come from them,  or the child has psychological problems”"/>
          <p:cNvSpPr txBox="1"/>
          <p:nvPr/>
        </p:nvSpPr>
        <p:spPr>
          <a:xfrm>
            <a:off x="3505472" y="629348"/>
            <a:ext cx="5125989" cy="231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900"/>
              </a:lnSpc>
              <a:defRPr b="0" sz="2100">
                <a:latin typeface="Avenir Next"/>
                <a:ea typeface="Avenir Next"/>
                <a:cs typeface="Avenir Next"/>
                <a:sym typeface="Avenir Next"/>
              </a:defRPr>
            </a:pPr>
            <a:r>
              <a:rPr>
                <a:latin typeface="Avenir Next Medium"/>
                <a:ea typeface="Avenir Next Medium"/>
                <a:cs typeface="Avenir Next Medium"/>
                <a:sym typeface="Avenir Next Medium"/>
              </a:rPr>
              <a:t>“</a:t>
            </a:r>
            <a:r>
              <a:t>No rewards, no praise…The motivation must be intrinsic… children are naturally curious to learn new things and the motivation must come from them,  or the child has psychological problems</a:t>
            </a:r>
            <a:r>
              <a:rPr>
                <a:latin typeface="Avenir Next Medium"/>
                <a:ea typeface="Avenir Next Medium"/>
                <a:cs typeface="Avenir Next Medium"/>
                <a:sym typeface="Avenir Next Medium"/>
              </a:rPr>
              <a:t>” </a:t>
            </a:r>
          </a:p>
        </p:txBody>
      </p:sp>
      <p:sp>
        <p:nvSpPr>
          <p:cNvPr id="151" name="“No pressure. Let them take their time to finish the exercise and figure out for themselves if the exercise is correct”"/>
          <p:cNvSpPr txBox="1"/>
          <p:nvPr/>
        </p:nvSpPr>
        <p:spPr>
          <a:xfrm>
            <a:off x="3505472" y="4089399"/>
            <a:ext cx="5125989" cy="157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900"/>
              </a:lnSpc>
              <a:defRPr b="0" sz="2100">
                <a:latin typeface="Avenir Next"/>
                <a:ea typeface="Avenir Next"/>
                <a:cs typeface="Avenir Next"/>
                <a:sym typeface="Avenir Next"/>
              </a:defRPr>
            </a:pPr>
            <a:r>
              <a:rPr>
                <a:latin typeface="Avenir Next Medium"/>
                <a:ea typeface="Avenir Next Medium"/>
                <a:cs typeface="Avenir Next Medium"/>
                <a:sym typeface="Avenir Next Medium"/>
              </a:rPr>
              <a:t>“</a:t>
            </a:r>
            <a:r>
              <a:t>No pressure. Let them take their time to finish the exercise and figure out for themselves if the exercise is correct</a:t>
            </a:r>
            <a:r>
              <a:rPr>
                <a:latin typeface="Avenir Next Medium"/>
                <a:ea typeface="Avenir Next Medium"/>
                <a:cs typeface="Avenir Next Medium"/>
                <a:sym typeface="Avenir Next Medium"/>
              </a:rPr>
              <a:t>” </a:t>
            </a:r>
          </a:p>
        </p:txBody>
      </p:sp>
      <p:sp>
        <p:nvSpPr>
          <p:cNvPr id="152" name="“We don’t correct mistakes. We just record that the lesson needs to be repeated so the child learns the right answer.”"/>
          <p:cNvSpPr txBox="1"/>
          <p:nvPr/>
        </p:nvSpPr>
        <p:spPr>
          <a:xfrm>
            <a:off x="3505472" y="6693579"/>
            <a:ext cx="5125989" cy="194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900"/>
              </a:lnSpc>
              <a:defRPr b="0" sz="2100">
                <a:latin typeface="Avenir Next"/>
                <a:ea typeface="Avenir Next"/>
                <a:cs typeface="Avenir Next"/>
                <a:sym typeface="Avenir Next"/>
              </a:defRPr>
            </a:pPr>
            <a:r>
              <a:rPr>
                <a:latin typeface="Avenir Next Medium"/>
                <a:ea typeface="Avenir Next Medium"/>
                <a:cs typeface="Avenir Next Medium"/>
                <a:sym typeface="Avenir Next Medium"/>
              </a:rPr>
              <a:t>“</a:t>
            </a:r>
            <a:r>
              <a:t>We don’t correct mistakes. We just record that the lesson needs to be repeated so the child learns the right answer.</a:t>
            </a:r>
            <a:r>
              <a:rPr>
                <a:latin typeface="Avenir Next Medium"/>
                <a:ea typeface="Avenir Next Medium"/>
                <a:cs typeface="Avenir Next Medium"/>
                <a:sym typeface="Avenir Next Medium"/>
              </a:rP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Children learn better if they have something in front of them that they can physically feel and touch. Using many senses makes learning to be more effective and meaningful”"/>
          <p:cNvSpPr txBox="1"/>
          <p:nvPr/>
        </p:nvSpPr>
        <p:spPr>
          <a:xfrm>
            <a:off x="3505472" y="636339"/>
            <a:ext cx="5125989" cy="231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900"/>
              </a:lnSpc>
              <a:defRPr b="0" sz="2100">
                <a:latin typeface="Avenir Next"/>
                <a:ea typeface="Avenir Next"/>
                <a:cs typeface="Avenir Next"/>
                <a:sym typeface="Avenir Next"/>
              </a:defRPr>
            </a:pPr>
            <a:r>
              <a:rPr>
                <a:latin typeface="Avenir Next Medium"/>
                <a:ea typeface="Avenir Next Medium"/>
                <a:cs typeface="Avenir Next Medium"/>
                <a:sym typeface="Avenir Next Medium"/>
              </a:rPr>
              <a:t>“</a:t>
            </a:r>
            <a:r>
              <a:t>Children learn better if they have something in front of them that they can physically feel and touch. Using many senses makes learning to be more effective and meaningful</a:t>
            </a:r>
            <a:r>
              <a:rPr>
                <a:latin typeface="Avenir Next Medium"/>
                <a:ea typeface="Avenir Next Medium"/>
                <a:cs typeface="Avenir Next Medium"/>
                <a:sym typeface="Avenir Next Medium"/>
              </a:rPr>
              <a:t>” </a:t>
            </a:r>
          </a:p>
        </p:txBody>
      </p:sp>
      <p:sp>
        <p:nvSpPr>
          <p:cNvPr id="155" name="“Every child is different…Children grow and develop at different rates in different areas. They develop at their own pace and in their own way”"/>
          <p:cNvSpPr txBox="1"/>
          <p:nvPr/>
        </p:nvSpPr>
        <p:spPr>
          <a:xfrm>
            <a:off x="3505472" y="3696622"/>
            <a:ext cx="5125989" cy="194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900"/>
              </a:lnSpc>
              <a:defRPr b="0" sz="2100">
                <a:latin typeface="Avenir Next"/>
                <a:ea typeface="Avenir Next"/>
                <a:cs typeface="Avenir Next"/>
                <a:sym typeface="Avenir Next"/>
              </a:defRPr>
            </a:pPr>
            <a:r>
              <a:rPr>
                <a:latin typeface="Avenir Next Medium"/>
                <a:ea typeface="Avenir Next Medium"/>
                <a:cs typeface="Avenir Next Medium"/>
                <a:sym typeface="Avenir Next Medium"/>
              </a:rPr>
              <a:t>“</a:t>
            </a:r>
            <a:r>
              <a:t>Every child is different…Children grow and develop at different rates in different areas. They develop at their own pace and in their own way</a:t>
            </a:r>
            <a:r>
              <a:rPr>
                <a:latin typeface="Avenir Next Medium"/>
                <a:ea typeface="Avenir Next Medium"/>
                <a:cs typeface="Avenir Next Medium"/>
                <a:sym typeface="Avenir Next Medium"/>
              </a:rPr>
              <a:t>”</a:t>
            </a:r>
            <a:r>
              <a:t> </a:t>
            </a:r>
          </a:p>
        </p:txBody>
      </p:sp>
      <p:sp>
        <p:nvSpPr>
          <p:cNvPr id="156" name="“Children start listening before they start speaking. Language is about communication and children will know when is the right time for them to use the words they have encountered or speak in full sentences. No pressure, it will come naturally”"/>
          <p:cNvSpPr txBox="1"/>
          <p:nvPr/>
        </p:nvSpPr>
        <p:spPr>
          <a:xfrm>
            <a:off x="3505472" y="6204456"/>
            <a:ext cx="5125989" cy="304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900"/>
              </a:lnSpc>
              <a:defRPr b="0" sz="2100">
                <a:latin typeface="Avenir Next"/>
                <a:ea typeface="Avenir Next"/>
                <a:cs typeface="Avenir Next"/>
                <a:sym typeface="Avenir Next"/>
              </a:defRPr>
            </a:pPr>
            <a:r>
              <a:rPr>
                <a:latin typeface="Avenir Next Medium"/>
                <a:ea typeface="Avenir Next Medium"/>
                <a:cs typeface="Avenir Next Medium"/>
                <a:sym typeface="Avenir Next Medium"/>
              </a:rPr>
              <a:t>“</a:t>
            </a:r>
            <a:r>
              <a:t>Children start listening before they start speaking. Language is about communication and children will know when is the right time for them to use the words they have encountered or speak in full sentences. No pressure, it will come naturally</a:t>
            </a:r>
            <a:r>
              <a:rPr>
                <a:latin typeface="Avenir Next Medium"/>
                <a:ea typeface="Avenir Next Medium"/>
                <a:cs typeface="Avenir Next Medium"/>
                <a:sym typeface="Avenir Next Medium"/>
              </a:rPr>
              <a:t>”</a:t>
            </a:r>
            <a:r>
              <a: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IMG_9443.jpg" descr="IMG_9443.jpg"/>
          <p:cNvPicPr>
            <a:picLocks noChangeAspect="1"/>
          </p:cNvPicPr>
          <p:nvPr/>
        </p:nvPicPr>
        <p:blipFill>
          <a:blip r:embed="rId2">
            <a:extLst/>
          </a:blip>
          <a:stretch>
            <a:fillRect/>
          </a:stretch>
        </p:blipFill>
        <p:spPr>
          <a:xfrm>
            <a:off x="-997738" y="-1029672"/>
            <a:ext cx="15000276" cy="10866568"/>
          </a:xfrm>
          <a:prstGeom prst="rect">
            <a:avLst/>
          </a:prstGeom>
          <a:ln w="12700">
            <a:miter lim="400000"/>
          </a:ln>
        </p:spPr>
      </p:pic>
      <p:sp>
        <p:nvSpPr>
          <p:cNvPr id="159" name="Concept…"/>
          <p:cNvSpPr txBox="1"/>
          <p:nvPr>
            <p:ph type="ctrTitle"/>
          </p:nvPr>
        </p:nvSpPr>
        <p:spPr>
          <a:xfrm>
            <a:off x="1269999" y="272261"/>
            <a:ext cx="10464801" cy="1243227"/>
          </a:xfrm>
          <a:prstGeom prst="rect">
            <a:avLst/>
          </a:prstGeom>
        </p:spPr>
        <p:txBody>
          <a:bodyPr/>
          <a:lstStyle/>
          <a:p>
            <a:pPr defTabSz="537463">
              <a:defRPr sz="3680">
                <a:solidFill>
                  <a:srgbClr val="FFFFFF"/>
                </a:solidFill>
                <a:latin typeface="Helvetica"/>
                <a:ea typeface="Helvetica"/>
                <a:cs typeface="Helvetica"/>
                <a:sym typeface="Helvetica"/>
              </a:defRPr>
            </a:pPr>
            <a:r>
              <a:t>Concept</a:t>
            </a:r>
          </a:p>
          <a:p>
            <a:pPr defTabSz="537463">
              <a:defRPr sz="3680">
                <a:latin typeface="Helvetica"/>
                <a:ea typeface="Helvetica"/>
                <a:cs typeface="Helvetica"/>
                <a:sym typeface="Helvetica"/>
              </a:defRPr>
            </a:pPr>
            <a:r>
              <a:rPr>
                <a:solidFill>
                  <a:srgbClr val="FFFFFF"/>
                </a:solidFill>
              </a:rPr>
              <a:t>Talki the seeing and speaking monster </a:t>
            </a:r>
            <a:r>
              <a: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G_1260.psd" descr="IMG_1260.psd"/>
          <p:cNvPicPr>
            <a:picLocks noChangeAspect="1"/>
          </p:cNvPicPr>
          <p:nvPr>
            <p:ph type="pic" idx="13"/>
          </p:nvPr>
        </p:nvPicPr>
        <p:blipFill>
          <a:blip r:embed="rId2">
            <a:extLst/>
          </a:blip>
          <a:srcRect l="25656" t="0" r="25656" b="0"/>
          <a:stretch>
            <a:fillRect/>
          </a:stretch>
        </p:blipFill>
        <p:spPr>
          <a:xfrm flipH="1">
            <a:off x="6589768" y="-164171"/>
            <a:ext cx="6544581" cy="10081770"/>
          </a:xfrm>
          <a:prstGeom prst="rect">
            <a:avLst/>
          </a:prstGeom>
        </p:spPr>
      </p:pic>
      <p:sp>
        <p:nvSpPr>
          <p:cNvPr id="162" name="Title"/>
          <p:cNvSpPr txBox="1"/>
          <p:nvPr>
            <p:ph type="title"/>
          </p:nvPr>
        </p:nvSpPr>
        <p:spPr>
          <a:xfrm>
            <a:off x="952500" y="227609"/>
            <a:ext cx="5334000" cy="1533339"/>
          </a:xfrm>
          <a:prstGeom prst="rect">
            <a:avLst/>
          </a:prstGeom>
        </p:spPr>
        <p:txBody>
          <a:bodyPr/>
          <a:lstStyle/>
          <a:p>
            <a:pPr>
              <a:defRPr sz="4000">
                <a:latin typeface="Helvetica"/>
                <a:ea typeface="Helvetica"/>
                <a:cs typeface="Helvetica"/>
                <a:sym typeface="Helvetica"/>
              </a:defRPr>
            </a:pPr>
          </a:p>
        </p:txBody>
      </p:sp>
      <p:sp>
        <p:nvSpPr>
          <p:cNvPr id="163" name="Who is Talki?"/>
          <p:cNvSpPr txBox="1"/>
          <p:nvPr/>
        </p:nvSpPr>
        <p:spPr>
          <a:xfrm>
            <a:off x="952500" y="227609"/>
            <a:ext cx="5232273" cy="9721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4000">
                <a:latin typeface="Helvetica"/>
                <a:ea typeface="Helvetica"/>
                <a:cs typeface="Helvetica"/>
                <a:sym typeface="Helvetica"/>
              </a:defRPr>
            </a:lvl1pPr>
          </a:lstStyle>
          <a:p>
            <a:pPr/>
            <a:r>
              <a:t>Who is Talki? </a:t>
            </a:r>
          </a:p>
        </p:txBody>
      </p:sp>
      <p:sp>
        <p:nvSpPr>
          <p:cNvPr id="164" name="Body"/>
          <p:cNvSpPr txBox="1"/>
          <p:nvPr>
            <p:ph type="body" sz="half" idx="1"/>
          </p:nvPr>
        </p:nvSpPr>
        <p:spPr>
          <a:xfrm>
            <a:off x="952499" y="2003601"/>
            <a:ext cx="5616170" cy="6671263"/>
          </a:xfrm>
          <a:prstGeom prst="rect">
            <a:avLst/>
          </a:prstGeom>
        </p:spPr>
        <p:txBody>
          <a:bodyPr/>
          <a:lstStyle/>
          <a:p>
            <a:pPr algn="l" defTabSz="457200">
              <a:lnSpc>
                <a:spcPts val="3900"/>
              </a:lnSpc>
              <a:defRPr sz="2100">
                <a:latin typeface="Avenir Next"/>
                <a:ea typeface="Avenir Next"/>
                <a:cs typeface="Avenir Next"/>
                <a:sym typeface="Avenir Next"/>
              </a:defRPr>
            </a:pPr>
          </a:p>
        </p:txBody>
      </p:sp>
      <p:sp>
        <p:nvSpPr>
          <p:cNvPr id="165" name="Talki is an interactive educational toy that teaches children aged 3-6 years old an additional language.…"/>
          <p:cNvSpPr txBox="1"/>
          <p:nvPr/>
        </p:nvSpPr>
        <p:spPr>
          <a:xfrm>
            <a:off x="952499" y="2003601"/>
            <a:ext cx="5052915" cy="60323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3953" indent="-513953">
              <a:buSzPct val="145000"/>
              <a:buChar char="•"/>
              <a:defRPr b="0" sz="2100">
                <a:latin typeface="Avenir Next"/>
                <a:ea typeface="Avenir Next"/>
                <a:cs typeface="Avenir Next"/>
                <a:sym typeface="Avenir Next"/>
              </a:defRPr>
            </a:pPr>
            <a:r>
              <a:t>Talki is an interactive educational toy that teaches children aged 3-6 years old an additional language. </a:t>
            </a:r>
          </a:p>
          <a:p>
            <a:pPr marL="513953" indent="-513953">
              <a:buSzPct val="145000"/>
              <a:buChar char="•"/>
              <a:defRPr b="0" sz="2100">
                <a:latin typeface="Avenir Next"/>
                <a:ea typeface="Avenir Next"/>
                <a:cs typeface="Avenir Next"/>
                <a:sym typeface="Avenir Next"/>
              </a:defRPr>
            </a:pPr>
            <a:r>
              <a:t>Talki speaks in full sentences, just like a mother speaks to a toddler </a:t>
            </a:r>
          </a:p>
          <a:p>
            <a:pPr marL="513953" indent="-513953">
              <a:buSzPct val="145000"/>
              <a:buChar char="•"/>
              <a:defRPr b="0" sz="2100">
                <a:latin typeface="Avenir Next"/>
                <a:ea typeface="Avenir Next"/>
                <a:cs typeface="Avenir Next"/>
                <a:sym typeface="Avenir Next"/>
              </a:defRPr>
            </a:pPr>
            <a:r>
              <a:t>It can see but it can’t hear and speaks to a child based on the known objects it sees and the child shows it </a:t>
            </a:r>
          </a:p>
          <a:p>
            <a:pPr marL="513953" indent="-513953">
              <a:buSzPct val="145000"/>
              <a:buChar char="•"/>
              <a:defRPr b="0" sz="2100">
                <a:latin typeface="Avenir Next"/>
                <a:ea typeface="Avenir Next"/>
                <a:cs typeface="Avenir Next"/>
                <a:sym typeface="Avenir Next"/>
              </a:defRPr>
            </a:pPr>
            <a:r>
              <a:t>Talki encourages multi- sensory learning by engaging the child in auditory, visual and kinaesthetic play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unknown.png" descr="unknown.png"/>
          <p:cNvPicPr>
            <a:picLocks noChangeAspect="1"/>
          </p:cNvPicPr>
          <p:nvPr/>
        </p:nvPicPr>
        <p:blipFill>
          <a:blip r:embed="rId2">
            <a:extLst/>
          </a:blip>
          <a:stretch>
            <a:fillRect/>
          </a:stretch>
        </p:blipFill>
        <p:spPr>
          <a:xfrm>
            <a:off x="1235487" y="-16556"/>
            <a:ext cx="10533826" cy="74356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